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91"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BB01B2-FF3F-4EEA-8917-ACFBD20D42F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3302500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B01B2-FF3F-4EEA-8917-ACFBD20D42F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3746209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B01B2-FF3F-4EEA-8917-ACFBD20D42F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2623888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B01B2-FF3F-4EEA-8917-ACFBD20D42F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1919314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B01B2-FF3F-4EEA-8917-ACFBD20D42F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244675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BB01B2-FF3F-4EEA-8917-ACFBD20D42FB}"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344292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BB01B2-FF3F-4EEA-8917-ACFBD20D42FB}" type="datetimeFigureOut">
              <a:rPr lang="en-US" smtClean="0"/>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1623101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BB01B2-FF3F-4EEA-8917-ACFBD20D42FB}" type="datetimeFigureOut">
              <a:rPr lang="en-US" smtClean="0"/>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2499408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B01B2-FF3F-4EEA-8917-ACFBD20D42FB}" type="datetimeFigureOut">
              <a:rPr lang="en-US" smtClean="0"/>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258931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B01B2-FF3F-4EEA-8917-ACFBD20D42FB}"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343559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B01B2-FF3F-4EEA-8917-ACFBD20D42FB}"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894B2-1BED-41B4-BF72-83CE96F990F7}" type="slidenum">
              <a:rPr lang="en-US" smtClean="0"/>
              <a:t>‹#›</a:t>
            </a:fld>
            <a:endParaRPr lang="en-US"/>
          </a:p>
        </p:txBody>
      </p:sp>
    </p:spTree>
    <p:extLst>
      <p:ext uri="{BB962C8B-B14F-4D97-AF65-F5344CB8AC3E}">
        <p14:creationId xmlns:p14="http://schemas.microsoft.com/office/powerpoint/2010/main" val="133414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B01B2-FF3F-4EEA-8917-ACFBD20D42FB}" type="datetimeFigureOut">
              <a:rPr lang="en-US" smtClean="0"/>
              <a:t>6/9/2020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894B2-1BED-41B4-BF72-83CE96F990F7}" type="slidenum">
              <a:rPr lang="en-US" smtClean="0"/>
              <a:t>‹#›</a:t>
            </a:fld>
            <a:endParaRPr lang="en-US"/>
          </a:p>
        </p:txBody>
      </p:sp>
    </p:spTree>
    <p:extLst>
      <p:ext uri="{BB962C8B-B14F-4D97-AF65-F5344CB8AC3E}">
        <p14:creationId xmlns:p14="http://schemas.microsoft.com/office/powerpoint/2010/main" val="1280549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ydney.edu.au/students/writing/structuring-writing.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772" y="190870"/>
            <a:ext cx="6235581" cy="3039440"/>
          </a:xfrm>
        </p:spPr>
        <p:txBody>
          <a:bodyPr>
            <a:normAutofit/>
          </a:bodyPr>
          <a:lstStyle/>
          <a:p>
            <a:r>
              <a:rPr lang="en-US" sz="6600" b="1" dirty="0" smtClean="0">
                <a:solidFill>
                  <a:srgbClr val="FF0000"/>
                </a:solidFill>
              </a:rPr>
              <a:t>Academic Writing</a:t>
            </a:r>
            <a:r>
              <a:rPr lang="en-US" sz="6600" b="1" dirty="0" smtClean="0"/>
              <a:t/>
            </a:r>
            <a:br>
              <a:rPr lang="en-US" sz="6600" b="1" dirty="0" smtClean="0"/>
            </a:br>
            <a:r>
              <a:rPr lang="en-US" sz="4400" dirty="0">
                <a:latin typeface="Times New Roman" panose="02020603050405020304" pitchFamily="18" charset="0"/>
                <a:cs typeface="Times New Roman" panose="02020603050405020304" pitchFamily="18" charset="0"/>
              </a:rPr>
              <a:t>S</a:t>
            </a:r>
            <a:r>
              <a:rPr lang="en-US" sz="4400" dirty="0" smtClean="0">
                <a:latin typeface="Times New Roman" panose="02020603050405020304" pitchFamily="18" charset="0"/>
                <a:cs typeface="Times New Roman" panose="02020603050405020304" pitchFamily="18" charset="0"/>
              </a:rPr>
              <a:t>ection A</a:t>
            </a:r>
            <a:endParaRPr lang="en-US" sz="4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34269" y="4003690"/>
            <a:ext cx="4449510" cy="1655762"/>
          </a:xfrm>
        </p:spPr>
        <p:txBody>
          <a:bodyPr/>
          <a:lstStyle/>
          <a:p>
            <a:r>
              <a:rPr lang="en-US" dirty="0" smtClean="0">
                <a:latin typeface="Times New Roman" panose="02020603050405020304" pitchFamily="18" charset="0"/>
                <a:cs typeface="Times New Roman" panose="02020603050405020304" pitchFamily="18" charset="0"/>
              </a:rPr>
              <a:t>Presented by: </a:t>
            </a:r>
            <a:r>
              <a:rPr lang="en-US" dirty="0" err="1" smtClean="0">
                <a:latin typeface="Times New Roman" panose="02020603050405020304" pitchFamily="18" charset="0"/>
                <a:cs typeface="Times New Roman" panose="02020603050405020304" pitchFamily="18" charset="0"/>
              </a:rPr>
              <a:t>Fatemeh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Zununi</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Spring 2020</a:t>
            </a:r>
          </a:p>
          <a:p>
            <a:endParaRPr lang="en-US" dirty="0"/>
          </a:p>
        </p:txBody>
      </p:sp>
      <p:pic>
        <p:nvPicPr>
          <p:cNvPr id="1026" name="Picture 2" descr="Typical English Language Errors in Academic Writing | AJ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1697" y="3785787"/>
            <a:ext cx="4560398" cy="252955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معرفی مرکز - مرکز توسعه و هماهنگی پژوهش"/>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2273" y="447245"/>
            <a:ext cx="4708733" cy="2663424"/>
          </a:xfrm>
          <a:prstGeom prst="rect">
            <a:avLst/>
          </a:prstGeom>
        </p:spPr>
      </p:pic>
    </p:spTree>
    <p:extLst>
      <p:ext uri="{BB962C8B-B14F-4D97-AF65-F5344CB8AC3E}">
        <p14:creationId xmlns:p14="http://schemas.microsoft.com/office/powerpoint/2010/main" val="1308783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Descriptive</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simplest type of academic writing is descriptive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Its purpose is to provide facts or information. </a:t>
            </a:r>
          </a:p>
          <a:p>
            <a:r>
              <a:rPr lang="en-US" dirty="0">
                <a:latin typeface="Times New Roman" panose="02020603050405020304" pitchFamily="18" charset="0"/>
                <a:cs typeface="Times New Roman" panose="02020603050405020304" pitchFamily="18" charset="0"/>
              </a:rPr>
              <a:t>The kinds of instructions for a purely descriptive assignment include</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'identify‘</a:t>
            </a:r>
          </a:p>
          <a:p>
            <a:pPr marL="0" indent="0">
              <a:buNone/>
            </a:pPr>
            <a:r>
              <a:rPr lang="en-US" dirty="0" smtClean="0">
                <a:latin typeface="Times New Roman" panose="02020603050405020304" pitchFamily="18" charset="0"/>
                <a:cs typeface="Times New Roman" panose="02020603050405020304" pitchFamily="18" charset="0"/>
              </a:rPr>
              <a:t>                        'report‘</a:t>
            </a:r>
          </a:p>
          <a:p>
            <a:pPr marL="0" indent="0">
              <a:buNone/>
            </a:pPr>
            <a:r>
              <a:rPr lang="en-US" dirty="0" smtClean="0">
                <a:latin typeface="Times New Roman" panose="02020603050405020304" pitchFamily="18" charset="0"/>
                <a:cs typeface="Times New Roman" panose="02020603050405020304" pitchFamily="18" charset="0"/>
              </a:rPr>
              <a:t>                                   'record‘</a:t>
            </a:r>
          </a:p>
          <a:p>
            <a:pPr marL="0" indent="0">
              <a:buNone/>
            </a:pPr>
            <a:r>
              <a:rPr lang="en-US" dirty="0" smtClean="0">
                <a:latin typeface="Times New Roman" panose="02020603050405020304" pitchFamily="18" charset="0"/>
                <a:cs typeface="Times New Roman" panose="02020603050405020304" pitchFamily="18" charset="0"/>
              </a:rPr>
              <a:t>                                           'summarize’</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'define'.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0856" y="3674692"/>
            <a:ext cx="3150594" cy="2502271"/>
          </a:xfrm>
          <a:prstGeom prst="rect">
            <a:avLst/>
          </a:prstGeom>
        </p:spPr>
      </p:pic>
    </p:spTree>
    <p:extLst>
      <p:ext uri="{BB962C8B-B14F-4D97-AF65-F5344CB8AC3E}">
        <p14:creationId xmlns:p14="http://schemas.microsoft.com/office/powerpoint/2010/main" val="12310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41" dur="5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6" dur="500"/>
                                        <p:tgtEl>
                                          <p:spTgt spid="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51" dur="5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6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Analytical</a:t>
            </a:r>
            <a:r>
              <a:rPr lang="en-US" b="1" dirty="0"/>
              <a:t/>
            </a:r>
            <a:br>
              <a:rPr lang="en-US" b="1" dirty="0"/>
            </a:br>
            <a:endParaRPr lang="en-US" dirty="0"/>
          </a:p>
        </p:txBody>
      </p:sp>
      <p:sp>
        <p:nvSpPr>
          <p:cNvPr id="3" name="Content Placeholder 2"/>
          <p:cNvSpPr>
            <a:spLocks noGrp="1"/>
          </p:cNvSpPr>
          <p:nvPr>
            <p:ph idx="1"/>
          </p:nvPr>
        </p:nvSpPr>
        <p:spPr>
          <a:xfrm>
            <a:off x="838200" y="1162228"/>
            <a:ext cx="10515600" cy="5014735"/>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descriptive writing and re-organizing </a:t>
            </a:r>
            <a:r>
              <a:rPr lang="en-US" dirty="0">
                <a:latin typeface="Times New Roman" panose="02020603050405020304" pitchFamily="18" charset="0"/>
                <a:cs typeface="Times New Roman" panose="02020603050405020304" pitchFamily="18" charset="0"/>
              </a:rPr>
              <a:t>the facts and information you describe into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categories,</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groups</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parts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types </a:t>
            </a:r>
          </a:p>
          <a:p>
            <a:pPr marL="0" indent="0">
              <a:buNone/>
            </a:pPr>
            <a:r>
              <a:rPr lang="en-US" dirty="0" smtClean="0">
                <a:latin typeface="Times New Roman" panose="02020603050405020304" pitchFamily="18" charset="0"/>
                <a:cs typeface="Times New Roman" panose="02020603050405020304" pitchFamily="18" charset="0"/>
              </a:rPr>
              <a:t>                                                or </a:t>
            </a:r>
            <a:r>
              <a:rPr lang="en-US" dirty="0">
                <a:latin typeface="Times New Roman" panose="02020603050405020304" pitchFamily="18" charset="0"/>
                <a:cs typeface="Times New Roman" panose="02020603050405020304" pitchFamily="18" charset="0"/>
              </a:rPr>
              <a:t>relationships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you’re comparing two theories, you might break your comparison into several parts, for example: how each theory deals with social context, how each theory deals with language learning, and how each theory can be used in practice.</a:t>
            </a:r>
          </a:p>
          <a:p>
            <a:endParaRPr lang="en-US" dirty="0"/>
          </a:p>
        </p:txBody>
      </p:sp>
    </p:spTree>
    <p:extLst>
      <p:ext uri="{BB962C8B-B14F-4D97-AF65-F5344CB8AC3E}">
        <p14:creationId xmlns:p14="http://schemas.microsoft.com/office/powerpoint/2010/main" val="257728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5" dur="500"/>
                                        <p:tgtEl>
                                          <p:spTgt spid="3">
                                            <p:txEl>
                                              <p:pRg st="3" end="3"/>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8" dur="500"/>
                                        <p:tgtEl>
                                          <p:spTgt spid="3">
                                            <p:txEl>
                                              <p:pRg st="4" end="4"/>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anose="02020603050405020304" pitchFamily="18" charset="0"/>
                <a:cs typeface="Times New Roman" panose="02020603050405020304" pitchFamily="18" charset="0"/>
              </a:rPr>
              <a:t>To make your writing more analytical:</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lvl="0">
              <a:lnSpc>
                <a:spcPct val="120000"/>
              </a:lnSpc>
            </a:pPr>
            <a:r>
              <a:rPr lang="en-US" dirty="0" smtClean="0">
                <a:latin typeface="Times New Roman" panose="02020603050405020304" pitchFamily="18" charset="0"/>
                <a:cs typeface="Times New Roman" panose="02020603050405020304" pitchFamily="18" charset="0"/>
              </a:rPr>
              <a:t>spend </a:t>
            </a:r>
            <a:r>
              <a:rPr lang="en-US" dirty="0">
                <a:latin typeface="Times New Roman" panose="02020603050405020304" pitchFamily="18" charset="0"/>
                <a:cs typeface="Times New Roman" panose="02020603050405020304" pitchFamily="18" charset="0"/>
              </a:rPr>
              <a:t>plenty of time </a:t>
            </a:r>
            <a:r>
              <a:rPr lang="en-US" dirty="0" smtClean="0">
                <a:latin typeface="Times New Roman" panose="02020603050405020304" pitchFamily="18" charset="0"/>
                <a:cs typeface="Times New Roman" panose="02020603050405020304" pitchFamily="18" charset="0"/>
              </a:rPr>
              <a:t>planning and </a:t>
            </a:r>
            <a:r>
              <a:rPr lang="en-US" dirty="0">
                <a:latin typeface="Times New Roman" panose="02020603050405020304" pitchFamily="18" charset="0"/>
                <a:cs typeface="Times New Roman" panose="02020603050405020304" pitchFamily="18" charset="0"/>
              </a:rPr>
              <a:t>try different ways of grouping them, according to patterns, parts, similarities and differences. </a:t>
            </a:r>
            <a:endParaRPr lang="en-US" dirty="0" smtClean="0">
              <a:latin typeface="Times New Roman" panose="02020603050405020304" pitchFamily="18" charset="0"/>
              <a:cs typeface="Times New Roman" panose="02020603050405020304" pitchFamily="18" charset="0"/>
            </a:endParaRPr>
          </a:p>
          <a:p>
            <a:pPr marL="0" lvl="0" indent="0">
              <a:lnSpc>
                <a:spcPct val="120000"/>
              </a:lnSpc>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create a name for the relationships and categories you find. For example, advantages and disadvantages</a:t>
            </a:r>
            <a:r>
              <a:rPr lang="en-US" dirty="0" smtClean="0">
                <a:latin typeface="Times New Roman" panose="02020603050405020304" pitchFamily="18" charset="0"/>
                <a:cs typeface="Times New Roman" panose="02020603050405020304" pitchFamily="18" charset="0"/>
              </a:rPr>
              <a:t>.</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build each section and paragraph around one of the analytical categories</a:t>
            </a:r>
            <a:r>
              <a:rPr lang="en-US" dirty="0" smtClean="0">
                <a:latin typeface="Times New Roman" panose="02020603050405020304" pitchFamily="18" charset="0"/>
                <a:cs typeface="Times New Roman" panose="02020603050405020304" pitchFamily="18" charset="0"/>
              </a:rPr>
              <a:t>.</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make the </a:t>
            </a:r>
            <a:r>
              <a:rPr lang="en-US" u="sng" dirty="0">
                <a:latin typeface="Times New Roman" panose="02020603050405020304" pitchFamily="18" charset="0"/>
                <a:cs typeface="Times New Roman" panose="02020603050405020304" pitchFamily="18" charset="0"/>
                <a:hlinkClick r:id="rId2"/>
              </a:rPr>
              <a:t>structure of your paper</a:t>
            </a:r>
            <a:r>
              <a:rPr lang="en-US" dirty="0">
                <a:latin typeface="Times New Roman" panose="02020603050405020304" pitchFamily="18" charset="0"/>
                <a:cs typeface="Times New Roman" panose="02020603050405020304" pitchFamily="18" charset="0"/>
              </a:rPr>
              <a:t> clear to your reader, by using topic sentences and a clear introduction.</a:t>
            </a:r>
          </a:p>
        </p:txBody>
      </p:sp>
    </p:spTree>
    <p:extLst>
      <p:ext uri="{BB962C8B-B14F-4D97-AF65-F5344CB8AC3E}">
        <p14:creationId xmlns:p14="http://schemas.microsoft.com/office/powerpoint/2010/main" val="280856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Persuasive</a:t>
            </a:r>
          </a:p>
        </p:txBody>
      </p:sp>
      <p:sp>
        <p:nvSpPr>
          <p:cNvPr id="3" name="Content Placeholder 2"/>
          <p:cNvSpPr>
            <a:spLocks noGrp="1"/>
          </p:cNvSpPr>
          <p:nvPr>
            <p:ph idx="1"/>
          </p:nvPr>
        </p:nvSpPr>
        <p:spPr>
          <a:xfrm>
            <a:off x="838200" y="1606609"/>
            <a:ext cx="10515600" cy="4828374"/>
          </a:xfrm>
        </p:spPr>
        <p:txBody>
          <a:bodyPr>
            <a:normAutofit/>
          </a:bodyPr>
          <a:lstStyle/>
          <a:p>
            <a:r>
              <a:rPr lang="en-US" dirty="0">
                <a:latin typeface="Times New Roman" panose="02020603050405020304" pitchFamily="18" charset="0"/>
                <a:cs typeface="Times New Roman" panose="02020603050405020304" pitchFamily="18" charset="0"/>
              </a:rPr>
              <a:t>Persuasive writing has all the features of analytical writing (that is, information plus </a:t>
            </a:r>
            <a:r>
              <a:rPr lang="en-US" dirty="0" smtClean="0">
                <a:latin typeface="Times New Roman" panose="02020603050405020304" pitchFamily="18" charset="0"/>
                <a:cs typeface="Times New Roman" panose="02020603050405020304" pitchFamily="18" charset="0"/>
              </a:rPr>
              <a:t>re-organizing </a:t>
            </a:r>
            <a:r>
              <a:rPr lang="en-US" dirty="0">
                <a:latin typeface="Times New Roman" panose="02020603050405020304" pitchFamily="18" charset="0"/>
                <a:cs typeface="Times New Roman" panose="02020603050405020304" pitchFamily="18" charset="0"/>
              </a:rPr>
              <a:t>the information), with the addition of </a:t>
            </a:r>
            <a:r>
              <a:rPr lang="en-US" u="sng" dirty="0">
                <a:latin typeface="Times New Roman" panose="02020603050405020304" pitchFamily="18" charset="0"/>
                <a:cs typeface="Times New Roman" panose="02020603050405020304" pitchFamily="18" charset="0"/>
              </a:rPr>
              <a:t>your own point of view</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Most </a:t>
            </a:r>
            <a:r>
              <a:rPr lang="en-US" dirty="0">
                <a:latin typeface="Times New Roman" panose="02020603050405020304" pitchFamily="18" charset="0"/>
                <a:cs typeface="Times New Roman" panose="02020603050405020304" pitchFamily="18" charset="0"/>
              </a:rPr>
              <a:t>essays are persuasive, and there is a persuasive element in at least the </a:t>
            </a:r>
            <a:r>
              <a:rPr lang="en-US" u="sng" dirty="0">
                <a:latin typeface="Times New Roman" panose="02020603050405020304" pitchFamily="18" charset="0"/>
                <a:cs typeface="Times New Roman" panose="02020603050405020304" pitchFamily="18" charset="0"/>
              </a:rPr>
              <a:t>discussion and conclusion </a:t>
            </a:r>
            <a:r>
              <a:rPr lang="en-US" dirty="0">
                <a:latin typeface="Times New Roman" panose="02020603050405020304" pitchFamily="18" charset="0"/>
                <a:cs typeface="Times New Roman" panose="02020603050405020304" pitchFamily="18" charset="0"/>
              </a:rPr>
              <a:t>of a research article</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Points of view in academic writing can include an argument, recommendation, interpretation of findings or evaluation of the work of others.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persuasive writing, each claim you make needs to be </a:t>
            </a:r>
            <a:r>
              <a:rPr lang="en-US" u="sng" dirty="0">
                <a:latin typeface="Times New Roman" panose="02020603050405020304" pitchFamily="18" charset="0"/>
                <a:cs typeface="Times New Roman" panose="02020603050405020304" pitchFamily="18" charset="0"/>
              </a:rPr>
              <a:t>supported</a:t>
            </a:r>
            <a:r>
              <a:rPr lang="en-US" dirty="0">
                <a:latin typeface="Times New Roman" panose="02020603050405020304" pitchFamily="18" charset="0"/>
                <a:cs typeface="Times New Roman" panose="02020603050405020304" pitchFamily="18" charset="0"/>
              </a:rPr>
              <a:t> by some evidence, for example a reference to research findings or published sources.</a:t>
            </a:r>
          </a:p>
          <a:p>
            <a:endParaRPr lang="en-US" dirty="0"/>
          </a:p>
        </p:txBody>
      </p:sp>
    </p:spTree>
    <p:extLst>
      <p:ext uri="{BB962C8B-B14F-4D97-AF65-F5344CB8AC3E}">
        <p14:creationId xmlns:p14="http://schemas.microsoft.com/office/powerpoint/2010/main" val="14125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To help reach your own point of view on the facts or ideas:</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737545"/>
          </a:xfrm>
        </p:spPr>
        <p:txBody>
          <a:bodyPr>
            <a:normAutofit/>
          </a:bodyPr>
          <a:lstStyle/>
          <a:p>
            <a:pPr lvl="0"/>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read </a:t>
            </a:r>
            <a:r>
              <a:rPr lang="en-US" dirty="0">
                <a:latin typeface="Times New Roman" panose="02020603050405020304" pitchFamily="18" charset="0"/>
                <a:cs typeface="Times New Roman" panose="02020603050405020304" pitchFamily="18" charset="0"/>
              </a:rPr>
              <a:t>some other researchers' points of view on the topic. Who do you feel is the most convincing?</a:t>
            </a:r>
          </a:p>
          <a:p>
            <a:pPr lvl="0"/>
            <a:r>
              <a:rPr lang="en-US" dirty="0">
                <a:latin typeface="Times New Roman" panose="02020603050405020304" pitchFamily="18" charset="0"/>
                <a:cs typeface="Times New Roman" panose="02020603050405020304" pitchFamily="18" charset="0"/>
              </a:rPr>
              <a:t>look for patterns in the data or references. Where is the evidence strongest?</a:t>
            </a:r>
          </a:p>
          <a:p>
            <a:pPr lvl="0"/>
            <a:r>
              <a:rPr lang="en-US" dirty="0">
                <a:latin typeface="Times New Roman" panose="02020603050405020304" pitchFamily="18" charset="0"/>
                <a:cs typeface="Times New Roman" panose="02020603050405020304" pitchFamily="18" charset="0"/>
              </a:rPr>
              <a:t>list several different interpretations. What are the real-life implications of each one? Which ones are likely to be most useful or beneficial? Which ones have some problems?</a:t>
            </a:r>
          </a:p>
          <a:p>
            <a:pPr lvl="0"/>
            <a:r>
              <a:rPr lang="en-US" dirty="0">
                <a:latin typeface="Times New Roman" panose="02020603050405020304" pitchFamily="18" charset="0"/>
                <a:cs typeface="Times New Roman" panose="02020603050405020304" pitchFamily="18" charset="0"/>
              </a:rPr>
              <a:t>discuss the facts and ideas with someone else. Do you agree with their point of view?</a:t>
            </a:r>
          </a:p>
        </p:txBody>
      </p:sp>
    </p:spTree>
    <p:extLst>
      <p:ext uri="{BB962C8B-B14F-4D97-AF65-F5344CB8AC3E}">
        <p14:creationId xmlns:p14="http://schemas.microsoft.com/office/powerpoint/2010/main" val="29726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To develop your </a:t>
            </a:r>
            <a:r>
              <a:rPr lang="en-US" b="1" dirty="0" smtClean="0">
                <a:solidFill>
                  <a:srgbClr val="FF0000"/>
                </a:solidFill>
                <a:latin typeface="Times New Roman" panose="02020603050405020304" pitchFamily="18" charset="0"/>
                <a:cs typeface="Times New Roman" panose="02020603050405020304" pitchFamily="18" charset="0"/>
              </a:rPr>
              <a:t>argument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dirty="0">
                <a:latin typeface="Times New Roman" panose="02020603050405020304" pitchFamily="18" charset="0"/>
                <a:cs typeface="Times New Roman" panose="02020603050405020304" pitchFamily="18" charset="0"/>
              </a:rPr>
              <a:t>list the different </a:t>
            </a:r>
            <a:r>
              <a:rPr lang="en-US" i="1" dirty="0">
                <a:latin typeface="Times New Roman" panose="02020603050405020304" pitchFamily="18" charset="0"/>
                <a:cs typeface="Times New Roman" panose="02020603050405020304" pitchFamily="18" charset="0"/>
              </a:rPr>
              <a:t>reasons</a:t>
            </a:r>
            <a:r>
              <a:rPr lang="en-US" dirty="0">
                <a:latin typeface="Times New Roman" panose="02020603050405020304" pitchFamily="18" charset="0"/>
                <a:cs typeface="Times New Roman" panose="02020603050405020304" pitchFamily="18" charset="0"/>
              </a:rPr>
              <a:t> for your point of </a:t>
            </a:r>
            <a:r>
              <a:rPr lang="en-US" dirty="0" smtClean="0">
                <a:latin typeface="Times New Roman" panose="02020603050405020304" pitchFamily="18" charset="0"/>
                <a:cs typeface="Times New Roman" panose="02020603050405020304" pitchFamily="18" charset="0"/>
              </a:rPr>
              <a:t>view</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think about the different types and sources of </a:t>
            </a:r>
            <a:r>
              <a:rPr lang="en-US" i="1" dirty="0">
                <a:latin typeface="Times New Roman" panose="02020603050405020304" pitchFamily="18" charset="0"/>
                <a:cs typeface="Times New Roman" panose="02020603050405020304" pitchFamily="18" charset="0"/>
              </a:rPr>
              <a:t>evidence</a:t>
            </a:r>
            <a:r>
              <a:rPr lang="en-US" dirty="0">
                <a:latin typeface="Times New Roman" panose="02020603050405020304" pitchFamily="18" charset="0"/>
                <a:cs typeface="Times New Roman" panose="02020603050405020304" pitchFamily="18" charset="0"/>
              </a:rPr>
              <a:t> which you can use to support your point of </a:t>
            </a:r>
            <a:r>
              <a:rPr lang="en-US" dirty="0" smtClean="0">
                <a:latin typeface="Times New Roman" panose="02020603050405020304" pitchFamily="18" charset="0"/>
                <a:cs typeface="Times New Roman" panose="02020603050405020304" pitchFamily="18" charset="0"/>
              </a:rPr>
              <a:t>view</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consider different ways that your point of view is </a:t>
            </a:r>
            <a:r>
              <a:rPr lang="en-US" i="1" dirty="0">
                <a:latin typeface="Times New Roman" panose="02020603050405020304" pitchFamily="18" charset="0"/>
                <a:cs typeface="Times New Roman" panose="02020603050405020304" pitchFamily="18" charset="0"/>
              </a:rPr>
              <a:t>similar</a:t>
            </a:r>
            <a:r>
              <a:rPr lang="en-US" dirty="0">
                <a:latin typeface="Times New Roman" panose="02020603050405020304" pitchFamily="18" charset="0"/>
                <a:cs typeface="Times New Roman" panose="02020603050405020304" pitchFamily="18" charset="0"/>
              </a:rPr>
              <a:t> to, and </a:t>
            </a:r>
            <a:r>
              <a:rPr lang="en-US" i="1" dirty="0">
                <a:latin typeface="Times New Roman" panose="02020603050405020304" pitchFamily="18" charset="0"/>
                <a:cs typeface="Times New Roman" panose="02020603050405020304" pitchFamily="18" charset="0"/>
              </a:rPr>
              <a:t>different</a:t>
            </a:r>
            <a:r>
              <a:rPr lang="en-US" dirty="0">
                <a:latin typeface="Times New Roman" panose="02020603050405020304" pitchFamily="18" charset="0"/>
                <a:cs typeface="Times New Roman" panose="02020603050405020304" pitchFamily="18" charset="0"/>
              </a:rPr>
              <a:t> from, the points of view of other </a:t>
            </a:r>
            <a:r>
              <a:rPr lang="en-US" dirty="0" smtClean="0">
                <a:latin typeface="Times New Roman" panose="02020603050405020304" pitchFamily="18" charset="0"/>
                <a:cs typeface="Times New Roman" panose="02020603050405020304" pitchFamily="18" charset="0"/>
              </a:rPr>
              <a:t>researchers</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look for various ways to break your point of view into </a:t>
            </a:r>
            <a:r>
              <a:rPr lang="en-US" i="1" dirty="0">
                <a:latin typeface="Times New Roman" panose="02020603050405020304" pitchFamily="18" charset="0"/>
                <a:cs typeface="Times New Roman" panose="02020603050405020304" pitchFamily="18" charset="0"/>
              </a:rPr>
              <a:t>parts</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231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anose="02020603050405020304" pitchFamily="18" charset="0"/>
                <a:cs typeface="Times New Roman" panose="02020603050405020304" pitchFamily="18" charset="0"/>
              </a:rPr>
              <a:t>To present your argument, make sure: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lvl="0"/>
            <a:r>
              <a:rPr lang="en-US" dirty="0" smtClean="0">
                <a:latin typeface="Times New Roman" panose="02020603050405020304" pitchFamily="18" charset="0"/>
                <a:cs typeface="Times New Roman" panose="02020603050405020304" pitchFamily="18" charset="0"/>
              </a:rPr>
              <a:t>your </a:t>
            </a:r>
            <a:r>
              <a:rPr lang="en-US" dirty="0">
                <a:latin typeface="Times New Roman" panose="02020603050405020304" pitchFamily="18" charset="0"/>
                <a:cs typeface="Times New Roman" panose="02020603050405020304" pitchFamily="18" charset="0"/>
              </a:rPr>
              <a:t>text develops a coherent argument where all the individual claims work together to support your overall point of </a:t>
            </a:r>
            <a:r>
              <a:rPr lang="en-US" dirty="0" smtClean="0">
                <a:latin typeface="Times New Roman" panose="02020603050405020304" pitchFamily="18" charset="0"/>
                <a:cs typeface="Times New Roman" panose="02020603050405020304" pitchFamily="18" charset="0"/>
              </a:rPr>
              <a:t>view</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your reasoning for each claim is clear to the </a:t>
            </a:r>
            <a:r>
              <a:rPr lang="en-US" dirty="0" smtClean="0">
                <a:latin typeface="Times New Roman" panose="02020603050405020304" pitchFamily="18" charset="0"/>
                <a:cs typeface="Times New Roman" panose="02020603050405020304" pitchFamily="18" charset="0"/>
              </a:rPr>
              <a:t>reader</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your assumptions are </a:t>
            </a:r>
            <a:r>
              <a:rPr lang="en-US" dirty="0" smtClean="0">
                <a:latin typeface="Times New Roman" panose="02020603050405020304" pitchFamily="18" charset="0"/>
                <a:cs typeface="Times New Roman" panose="02020603050405020304" pitchFamily="18" charset="0"/>
              </a:rPr>
              <a:t>valid</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you have evidence for every claim you </a:t>
            </a:r>
            <a:r>
              <a:rPr lang="en-US" dirty="0" smtClean="0">
                <a:latin typeface="Times New Roman" panose="02020603050405020304" pitchFamily="18" charset="0"/>
                <a:cs typeface="Times New Roman" panose="02020603050405020304" pitchFamily="18" charset="0"/>
              </a:rPr>
              <a:t>make</a:t>
            </a:r>
          </a:p>
          <a:p>
            <a:pPr marL="0" lv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you use evidence that is convincing and directly relevant</a:t>
            </a:r>
            <a:r>
              <a:rPr lang="en-US" dirty="0"/>
              <a:t>.</a:t>
            </a:r>
          </a:p>
        </p:txBody>
      </p:sp>
    </p:spTree>
    <p:extLst>
      <p:ext uri="{BB962C8B-B14F-4D97-AF65-F5344CB8AC3E}">
        <p14:creationId xmlns:p14="http://schemas.microsoft.com/office/powerpoint/2010/main" val="412988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Critical</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35693"/>
            <a:ext cx="10515600" cy="5272756"/>
          </a:xfrm>
        </p:spPr>
        <p:txBody>
          <a:bodyPr>
            <a:normAutofit/>
          </a:bodyPr>
          <a:lstStyle/>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persuasive writing requires you to have your own point of view on an issue or topic, critical writing requires you to consider at least two points of view, including your own</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Y</a:t>
            </a:r>
            <a:r>
              <a:rPr lang="en-US" dirty="0" smtClean="0">
                <a:latin typeface="Times New Roman" panose="02020603050405020304" pitchFamily="18" charset="0"/>
                <a:cs typeface="Times New Roman" panose="02020603050405020304" pitchFamily="18" charset="0"/>
              </a:rPr>
              <a:t>ou </a:t>
            </a:r>
            <a:r>
              <a:rPr lang="en-US" dirty="0">
                <a:latin typeface="Times New Roman" panose="02020603050405020304" pitchFamily="18" charset="0"/>
                <a:cs typeface="Times New Roman" panose="02020603050405020304" pitchFamily="18" charset="0"/>
              </a:rPr>
              <a:t>may explain a researcher's interpretation or argument and then evaluate the merits of the argument, or give your own alternative interpretation</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Examples of critical writing assignments include a critique of a journal article, or a literature review that identifies the strengths and weaknesses of existing research. The kinds of instructions for critical writing include: 'critique', 'debate', 'disagree' and 'evaluate'.</a:t>
            </a:r>
          </a:p>
          <a:p>
            <a:endParaRPr lang="en-US" dirty="0"/>
          </a:p>
        </p:txBody>
      </p:sp>
    </p:spTree>
    <p:extLst>
      <p:ext uri="{BB962C8B-B14F-4D97-AF65-F5344CB8AC3E}">
        <p14:creationId xmlns:p14="http://schemas.microsoft.com/office/powerpoint/2010/main" val="326761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You need to</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latin typeface="Times New Roman" panose="02020603050405020304" pitchFamily="18" charset="0"/>
                <a:cs typeface="Times New Roman" panose="02020603050405020304" pitchFamily="18" charset="0"/>
              </a:rPr>
              <a:t>accurately summarize </a:t>
            </a:r>
            <a:r>
              <a:rPr lang="en-US" dirty="0">
                <a:latin typeface="Times New Roman" panose="02020603050405020304" pitchFamily="18" charset="0"/>
                <a:cs typeface="Times New Roman" panose="02020603050405020304" pitchFamily="18" charset="0"/>
              </a:rPr>
              <a:t>all or part of the work. </a:t>
            </a:r>
            <a:endParaRPr lang="en-US" dirty="0" smtClean="0">
              <a:latin typeface="Times New Roman" panose="02020603050405020304" pitchFamily="18" charset="0"/>
              <a:cs typeface="Times New Roman" panose="02020603050405020304" pitchFamily="18" charset="0"/>
            </a:endParaRPr>
          </a:p>
          <a:p>
            <a:pPr marL="0" lvl="0" indent="0">
              <a:buNone/>
            </a:pP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have </a:t>
            </a:r>
            <a:r>
              <a:rPr lang="en-US" dirty="0">
                <a:latin typeface="Times New Roman" panose="02020603050405020304" pitchFamily="18" charset="0"/>
                <a:cs typeface="Times New Roman" panose="02020603050405020304" pitchFamily="18" charset="0"/>
              </a:rPr>
              <a:t>an opinion about the work. </a:t>
            </a:r>
            <a:endParaRPr lang="en-US" dirty="0" smtClean="0">
              <a:latin typeface="Times New Roman" panose="02020603050405020304" pitchFamily="18" charset="0"/>
              <a:cs typeface="Times New Roman" panose="02020603050405020304" pitchFamily="18" charset="0"/>
            </a:endParaRPr>
          </a:p>
          <a:p>
            <a:pPr marL="0" lvl="0" indent="0">
              <a:buNone/>
            </a:pP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provide evidence for your point of view. </a:t>
            </a:r>
          </a:p>
          <a:p>
            <a:pPr marL="0" lvl="0" indent="0">
              <a:buNone/>
            </a:pP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Critical </a:t>
            </a:r>
            <a:r>
              <a:rPr lang="en-US" dirty="0">
                <a:latin typeface="Times New Roman" panose="02020603050405020304" pitchFamily="18" charset="0"/>
                <a:cs typeface="Times New Roman" panose="02020603050405020304" pitchFamily="18" charset="0"/>
              </a:rPr>
              <a:t>writing requires strong writing skills. You need to thoroughly understand the topic and the issues.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3945" y="1517842"/>
            <a:ext cx="2945494" cy="2703779"/>
          </a:xfrm>
          <a:prstGeom prst="rect">
            <a:avLst/>
          </a:prstGeom>
        </p:spPr>
      </p:pic>
    </p:spTree>
    <p:extLst>
      <p:ext uri="{BB962C8B-B14F-4D97-AF65-F5344CB8AC3E}">
        <p14:creationId xmlns:p14="http://schemas.microsoft.com/office/powerpoint/2010/main" val="236141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4"/>
                                        </p:tgtEl>
                                        <p:attrNameLst>
                                          <p:attrName>r</p:attrName>
                                        </p:attrNameLst>
                                      </p:cBhvr>
                                    </p:animRot>
                                    <p:animRot by="-240000">
                                      <p:cBhvr>
                                        <p:cTn id="12" dur="200" fill="hold">
                                          <p:stCondLst>
                                            <p:cond delay="200"/>
                                          </p:stCondLst>
                                        </p:cTn>
                                        <p:tgtEl>
                                          <p:spTgt spid="4"/>
                                        </p:tgtEl>
                                        <p:attrNameLst>
                                          <p:attrName>r</p:attrName>
                                        </p:attrNameLst>
                                      </p:cBhvr>
                                    </p:animRot>
                                    <p:animRot by="240000">
                                      <p:cBhvr>
                                        <p:cTn id="13" dur="200" fill="hold">
                                          <p:stCondLst>
                                            <p:cond delay="400"/>
                                          </p:stCondLst>
                                        </p:cTn>
                                        <p:tgtEl>
                                          <p:spTgt spid="4"/>
                                        </p:tgtEl>
                                        <p:attrNameLst>
                                          <p:attrName>r</p:attrName>
                                        </p:attrNameLst>
                                      </p:cBhvr>
                                    </p:animRot>
                                    <p:animRot by="-240000">
                                      <p:cBhvr>
                                        <p:cTn id="14" dur="200" fill="hold">
                                          <p:stCondLst>
                                            <p:cond delay="600"/>
                                          </p:stCondLst>
                                        </p:cTn>
                                        <p:tgtEl>
                                          <p:spTgt spid="4"/>
                                        </p:tgtEl>
                                        <p:attrNameLst>
                                          <p:attrName>r</p:attrName>
                                        </p:attrNameLst>
                                      </p:cBhvr>
                                    </p:animRot>
                                    <p:animRot by="120000">
                                      <p:cBhvr>
                                        <p:cTn id="15" dur="200" fill="hold">
                                          <p:stCondLst>
                                            <p:cond delay="800"/>
                                          </p:stCondLst>
                                        </p:cTn>
                                        <p:tgtEl>
                                          <p:spTgt spid="4"/>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026" y="365125"/>
            <a:ext cx="10695774" cy="1325563"/>
          </a:xfrm>
        </p:spPr>
        <p:txBody>
          <a:bodyPr/>
          <a:lstStyle/>
          <a:p>
            <a:pPr lvl="0" fontAlgn="base"/>
            <a:r>
              <a:rPr lang="en-US" b="1" dirty="0" smtClean="0">
                <a:solidFill>
                  <a:srgbClr val="FF0000"/>
                </a:solidFill>
                <a:latin typeface="Times New Roman" panose="02020603050405020304" pitchFamily="18" charset="0"/>
                <a:cs typeface="Times New Roman" panose="02020603050405020304" pitchFamily="18" charset="0"/>
              </a:rPr>
              <a:t> </a:t>
            </a:r>
            <a:r>
              <a:rPr lang="en-US" sz="4000" b="1" dirty="0" smtClean="0">
                <a:solidFill>
                  <a:srgbClr val="FF0000"/>
                </a:solidFill>
                <a:latin typeface="Times New Roman" panose="02020603050405020304" pitchFamily="18" charset="0"/>
                <a:cs typeface="Times New Roman" panose="02020603050405020304" pitchFamily="18" charset="0"/>
              </a:rPr>
              <a:t>2. the </a:t>
            </a:r>
            <a:r>
              <a:rPr lang="en-US" sz="4000" b="1" dirty="0">
                <a:solidFill>
                  <a:srgbClr val="FF0000"/>
                </a:solidFill>
                <a:latin typeface="Times New Roman" panose="02020603050405020304" pitchFamily="18" charset="0"/>
                <a:cs typeface="Times New Roman" panose="02020603050405020304" pitchFamily="18" charset="0"/>
              </a:rPr>
              <a:t>format of long and short writing tasks</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486275"/>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Introduction </a:t>
            </a:r>
          </a:p>
          <a:p>
            <a:r>
              <a:rPr lang="en-US" dirty="0">
                <a:latin typeface="Times New Roman" panose="02020603050405020304" pitchFamily="18" charset="0"/>
                <a:cs typeface="Times New Roman" panose="02020603050405020304" pitchFamily="18" charset="0"/>
              </a:rPr>
              <a:t> Main body</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Conclusion</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Introduction , , the CARS model</a:t>
            </a:r>
          </a:p>
          <a:p>
            <a:r>
              <a:rPr lang="en-US" dirty="0">
                <a:latin typeface="Times New Roman" panose="02020603050405020304" pitchFamily="18" charset="0"/>
                <a:cs typeface="Times New Roman" panose="02020603050405020304" pitchFamily="18" charset="0"/>
              </a:rPr>
              <a:t>Main body Literature review Case study Discussion </a:t>
            </a:r>
          </a:p>
          <a:p>
            <a:r>
              <a:rPr lang="en-US" dirty="0">
                <a:latin typeface="Times New Roman" panose="02020603050405020304" pitchFamily="18" charset="0"/>
                <a:cs typeface="Times New Roman" panose="02020603050405020304" pitchFamily="18" charset="0"/>
              </a:rPr>
              <a:t>Conclusion </a:t>
            </a:r>
          </a:p>
          <a:p>
            <a:r>
              <a:rPr lang="en-US" dirty="0" smtClean="0">
                <a:latin typeface="Times New Roman" panose="02020603050405020304" pitchFamily="18" charset="0"/>
                <a:cs typeface="Times New Roman" panose="02020603050405020304" pitchFamily="18" charset="0"/>
              </a:rPr>
              <a:t>References</a:t>
            </a:r>
          </a:p>
          <a:p>
            <a:r>
              <a:rPr lang="en-US" dirty="0">
                <a:latin typeface="Times New Roman" panose="02020603050405020304" pitchFamily="18" charset="0"/>
                <a:cs typeface="Times New Roman" panose="02020603050405020304" pitchFamily="18" charset="0"/>
              </a:rPr>
              <a:t>Appendices</a:t>
            </a:r>
          </a:p>
          <a:p>
            <a:pPr marL="0" indent="0">
              <a:buNone/>
            </a:pPr>
            <a:endParaRPr lang="en-US" dirty="0"/>
          </a:p>
        </p:txBody>
      </p:sp>
    </p:spTree>
    <p:extLst>
      <p:ext uri="{BB962C8B-B14F-4D97-AF65-F5344CB8AC3E}">
        <p14:creationId xmlns:p14="http://schemas.microsoft.com/office/powerpoint/2010/main" val="310551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500"/>
                                        <p:tgtEl>
                                          <p:spTgt spid="3">
                                            <p:txEl>
                                              <p:pRg st="5" end="5"/>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6" dur="500"/>
                                        <p:tgtEl>
                                          <p:spTgt spid="3">
                                            <p:txEl>
                                              <p:pRg st="6" end="6"/>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9" dur="500"/>
                                        <p:tgtEl>
                                          <p:spTgt spid="3">
                                            <p:txEl>
                                              <p:pRg st="7" end="7"/>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anose="02020603050405020304" pitchFamily="18" charset="0"/>
                <a:cs typeface="Times New Roman" panose="02020603050405020304" pitchFamily="18" charset="0"/>
              </a:rPr>
              <a:t>Topics to be covered: 4 sections</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a:t>
            </a:r>
            <a:r>
              <a:rPr lang="en-US" dirty="0"/>
              <a:t>: The writing </a:t>
            </a:r>
            <a:r>
              <a:rPr lang="en-US" dirty="0" smtClean="0"/>
              <a:t>process </a:t>
            </a:r>
            <a:r>
              <a:rPr lang="en-US" sz="2200" dirty="0" smtClean="0"/>
              <a:t>(20</a:t>
            </a:r>
            <a:r>
              <a:rPr lang="en-US" sz="2200" baseline="30000" dirty="0" smtClean="0"/>
              <a:t>th</a:t>
            </a:r>
            <a:r>
              <a:rPr lang="en-US" sz="2200" dirty="0" smtClean="0"/>
              <a:t> </a:t>
            </a:r>
            <a:r>
              <a:rPr lang="en-US" sz="2200" dirty="0" err="1" smtClean="0"/>
              <a:t>Khordad</a:t>
            </a:r>
            <a:r>
              <a:rPr lang="en-US" sz="2200" dirty="0" smtClean="0"/>
              <a:t>)</a:t>
            </a:r>
          </a:p>
          <a:p>
            <a:pPr marL="0" indent="0">
              <a:buNone/>
            </a:pPr>
            <a:endParaRPr lang="en-US" dirty="0" smtClean="0"/>
          </a:p>
          <a:p>
            <a:pPr marL="0" indent="0">
              <a:buNone/>
            </a:pPr>
            <a:endParaRPr lang="en-US" dirty="0"/>
          </a:p>
          <a:p>
            <a:pPr marL="0" indent="0">
              <a:buNone/>
            </a:pPr>
            <a:r>
              <a:rPr lang="en-US" dirty="0" smtClean="0"/>
              <a:t>                   B</a:t>
            </a:r>
            <a:r>
              <a:rPr lang="en-US" dirty="0"/>
              <a:t>: CARS model by Swale</a:t>
            </a:r>
            <a:r>
              <a:rPr lang="en-US" sz="2200" dirty="0"/>
              <a:t>(20</a:t>
            </a:r>
            <a:r>
              <a:rPr lang="en-US" sz="2200" baseline="30000" dirty="0"/>
              <a:t>th</a:t>
            </a:r>
            <a:r>
              <a:rPr lang="en-US" sz="2200" dirty="0"/>
              <a:t> </a:t>
            </a:r>
            <a:r>
              <a:rPr lang="en-US" sz="2200" dirty="0" err="1"/>
              <a:t>Khordad</a:t>
            </a:r>
            <a:r>
              <a:rPr lang="en-US" sz="2200" dirty="0"/>
              <a:t>)</a:t>
            </a:r>
          </a:p>
          <a:p>
            <a:pPr marL="0" indent="0">
              <a:buNone/>
            </a:pPr>
            <a:endParaRPr lang="en-US" dirty="0" smtClean="0"/>
          </a:p>
          <a:p>
            <a:pPr marL="0" indent="0">
              <a:buNone/>
            </a:pPr>
            <a:endParaRPr lang="en-US" dirty="0" smtClean="0"/>
          </a:p>
          <a:p>
            <a:pPr marL="0" indent="0">
              <a:buNone/>
            </a:pPr>
            <a:r>
              <a:rPr lang="en-US" dirty="0" smtClean="0"/>
              <a:t>                                C</a:t>
            </a:r>
            <a:r>
              <a:rPr lang="en-US" dirty="0"/>
              <a:t>: Elements of </a:t>
            </a:r>
            <a:r>
              <a:rPr lang="en-US" dirty="0" smtClean="0"/>
              <a:t>writing </a:t>
            </a:r>
            <a:r>
              <a:rPr lang="en-US" sz="2200" dirty="0" smtClean="0"/>
              <a:t>(21</a:t>
            </a:r>
            <a:r>
              <a:rPr lang="en-US" sz="2200" baseline="30000" dirty="0" smtClean="0"/>
              <a:t>th</a:t>
            </a:r>
            <a:r>
              <a:rPr lang="en-US" sz="2200" dirty="0" smtClean="0"/>
              <a:t> </a:t>
            </a:r>
            <a:r>
              <a:rPr lang="en-US" sz="2200" dirty="0" err="1"/>
              <a:t>Khordad</a:t>
            </a:r>
            <a:r>
              <a:rPr lang="en-US" sz="2200" dirty="0"/>
              <a:t>)</a:t>
            </a:r>
          </a:p>
          <a:p>
            <a:pPr marL="0" indent="0">
              <a:buNone/>
            </a:pPr>
            <a:endParaRPr lang="en-US" dirty="0" smtClean="0"/>
          </a:p>
          <a:p>
            <a:pPr marL="0" indent="0">
              <a:buNone/>
            </a:pPr>
            <a:endParaRPr lang="en-US" dirty="0" smtClean="0"/>
          </a:p>
          <a:p>
            <a:pPr marL="0" indent="0">
              <a:buNone/>
            </a:pPr>
            <a:r>
              <a:rPr lang="en-US" dirty="0" smtClean="0"/>
              <a:t>                                               D</a:t>
            </a:r>
            <a:r>
              <a:rPr lang="en-US" dirty="0"/>
              <a:t>. Accuracy in writing </a:t>
            </a:r>
            <a:r>
              <a:rPr lang="en-US" sz="2200" dirty="0"/>
              <a:t>(</a:t>
            </a:r>
            <a:r>
              <a:rPr lang="en-US" sz="2200" dirty="0" smtClean="0"/>
              <a:t>21</a:t>
            </a:r>
            <a:r>
              <a:rPr lang="en-US" sz="2200" baseline="30000" dirty="0" smtClean="0"/>
              <a:t>th</a:t>
            </a:r>
            <a:r>
              <a:rPr lang="en-US" sz="2200" dirty="0" smtClean="0"/>
              <a:t> </a:t>
            </a:r>
            <a:r>
              <a:rPr lang="en-US" sz="2200" dirty="0" err="1"/>
              <a:t>Khordad</a:t>
            </a:r>
            <a:r>
              <a:rPr lang="en-US" sz="2200"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4934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914400" lvl="1" indent="-457200"/>
            <a:r>
              <a:rPr lang="en-US" sz="3600" b="1" dirty="0" smtClean="0">
                <a:solidFill>
                  <a:srgbClr val="FF0000"/>
                </a:solidFill>
                <a:latin typeface="Times New Roman" panose="02020603050405020304" pitchFamily="18" charset="0"/>
                <a:cs typeface="Times New Roman" panose="02020603050405020304" pitchFamily="18" charset="0"/>
              </a:rPr>
              <a:t>3. The features of academic writing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Title</a:t>
            </a:r>
          </a:p>
          <a:p>
            <a:pPr marL="0" indent="0">
              <a:buNone/>
            </a:pPr>
            <a:r>
              <a:rPr lang="en-US" dirty="0" smtClean="0">
                <a:latin typeface="Times New Roman" panose="02020603050405020304" pitchFamily="18" charset="0"/>
                <a:cs typeface="Times New Roman" panose="02020603050405020304" pitchFamily="18" charset="0"/>
              </a:rPr>
              <a:t>    sub-title</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heading</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phrase</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Sentence</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paragraph </a:t>
            </a:r>
            <a:endParaRPr lang="en-US" dirty="0">
              <a:latin typeface="Times New Roman" panose="02020603050405020304" pitchFamily="18" charset="0"/>
              <a:cs typeface="Times New Roman" panose="02020603050405020304" pitchFamily="18" charset="0"/>
            </a:endParaRPr>
          </a:p>
        </p:txBody>
      </p:sp>
      <p:sp>
        <p:nvSpPr>
          <p:cNvPr id="4" name="AutoShape 2" descr="How to Create a Good Story Title: 12 Steps (with Pictu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60256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br>
              <a:rPr lang="en-US" dirty="0"/>
            </a:br>
            <a:r>
              <a:rPr lang="en-US" dirty="0" smtClean="0">
                <a:solidFill>
                  <a:srgbClr val="FF0000"/>
                </a:solidFill>
                <a:latin typeface="Times New Roman" panose="02020603050405020304" pitchFamily="18" charset="0"/>
                <a:cs typeface="Times New Roman" panose="02020603050405020304" pitchFamily="18" charset="0"/>
              </a:rPr>
              <a:t>4. Assessing </a:t>
            </a:r>
            <a:r>
              <a:rPr lang="en-US" dirty="0">
                <a:solidFill>
                  <a:srgbClr val="FF0000"/>
                </a:solidFill>
                <a:latin typeface="Times New Roman" panose="02020603050405020304" pitchFamily="18" charset="0"/>
                <a:cs typeface="Times New Roman" panose="02020603050405020304" pitchFamily="18" charset="0"/>
              </a:rPr>
              <a:t>internet sources critically </a:t>
            </a:r>
          </a:p>
        </p:txBody>
      </p:sp>
      <p:sp>
        <p:nvSpPr>
          <p:cNvPr id="3" name="Content Placeholder 2"/>
          <p:cNvSpPr>
            <a:spLocks noGrp="1"/>
          </p:cNvSpPr>
          <p:nvPr>
            <p:ph idx="1"/>
          </p:nvPr>
        </p:nvSpPr>
        <p:spPr>
          <a:xfrm>
            <a:off x="838200" y="1690688"/>
            <a:ext cx="10515600" cy="5167312"/>
          </a:xfrm>
        </p:spPr>
        <p:txBody>
          <a:bodyPr>
            <a:normAutofit/>
          </a:bodyPr>
          <a:lstStyle/>
          <a:p>
            <a:r>
              <a:rPr lang="en-US" dirty="0" smtClean="0">
                <a:latin typeface="Times New Roman" panose="02020603050405020304" pitchFamily="18" charset="0"/>
                <a:cs typeface="Times New Roman" panose="02020603050405020304" pitchFamily="18" charset="0"/>
              </a:rPr>
              <a:t>unreliable </a:t>
            </a:r>
            <a:r>
              <a:rPr lang="en-US" dirty="0">
                <a:latin typeface="Times New Roman" panose="02020603050405020304" pitchFamily="18" charset="0"/>
                <a:cs typeface="Times New Roman" panose="02020603050405020304" pitchFamily="18" charset="0"/>
              </a:rPr>
              <a:t>or </a:t>
            </a:r>
            <a:r>
              <a:rPr lang="en-US" dirty="0" smtClean="0">
                <a:latin typeface="Times New Roman" panose="02020603050405020304" pitchFamily="18" charset="0"/>
                <a:cs typeface="Times New Roman" panose="02020603050405020304" pitchFamily="18" charset="0"/>
              </a:rPr>
              <a:t>out-of-date sources are risky</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this a reputable website, for example with ac. (= academic) in the URL? </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name of the author given, and is he/she well-known in the field? </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language of the text in a suitable academic style? </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there any obvious errors in the text, e.g. spelling mistakes, which suggest a careless approach?</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4465" y="4568825"/>
            <a:ext cx="3931064" cy="2297721"/>
          </a:xfrm>
          <a:prstGeom prst="rect">
            <a:avLst/>
          </a:prstGeom>
        </p:spPr>
      </p:pic>
    </p:spTree>
    <p:extLst>
      <p:ext uri="{BB962C8B-B14F-4D97-AF65-F5344CB8AC3E}">
        <p14:creationId xmlns:p14="http://schemas.microsoft.com/office/powerpoint/2010/main" val="117165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2" dur="500"/>
                                        <p:tgtEl>
                                          <p:spTgt spid="3">
                                            <p:txEl>
                                              <p:pRg st="1" end="1"/>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5. Critical </a:t>
            </a:r>
            <a:r>
              <a:rPr lang="en-US" b="1" dirty="0">
                <a:solidFill>
                  <a:srgbClr val="FF0000"/>
                </a:solidFill>
                <a:latin typeface="Times New Roman" panose="02020603050405020304" pitchFamily="18" charset="0"/>
                <a:cs typeface="Times New Roman" panose="02020603050405020304" pitchFamily="18" charset="0"/>
              </a:rPr>
              <a:t>thinking </a:t>
            </a:r>
            <a:br>
              <a:rPr lang="en-US" b="1" dirty="0">
                <a:solidFill>
                  <a:srgbClr val="FF0000"/>
                </a:solidFill>
                <a:latin typeface="Times New Roman" panose="02020603050405020304" pitchFamily="18" charset="0"/>
                <a:cs typeface="Times New Roman" panose="02020603050405020304" pitchFamily="18" charset="0"/>
              </a:rPr>
            </a:b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5650" y="1187866"/>
            <a:ext cx="10515600" cy="5272755"/>
          </a:xfrm>
        </p:spPr>
        <p:txBody>
          <a:bodyPr>
            <a:normAutofit/>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actively </a:t>
            </a:r>
            <a:r>
              <a:rPr lang="en-US" dirty="0">
                <a:latin typeface="Times New Roman" panose="02020603050405020304" pitchFamily="18" charset="0"/>
                <a:cs typeface="Times New Roman" panose="02020603050405020304" pitchFamily="18" charset="0"/>
              </a:rPr>
              <a:t>questioning and assessing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Ask yourself: </a:t>
            </a:r>
          </a:p>
          <a:p>
            <a:r>
              <a:rPr lang="en-US" sz="2600" i="1" dirty="0" smtClean="0">
                <a:latin typeface="Times New Roman" panose="02020603050405020304" pitchFamily="18" charset="0"/>
                <a:cs typeface="Times New Roman" panose="02020603050405020304" pitchFamily="18" charset="0"/>
              </a:rPr>
              <a:t>(</a:t>
            </a:r>
            <a:r>
              <a:rPr lang="en-US" sz="2600" i="1" dirty="0">
                <a:latin typeface="Times New Roman" panose="02020603050405020304" pitchFamily="18" charset="0"/>
                <a:cs typeface="Times New Roman" panose="02020603050405020304" pitchFamily="18" charset="0"/>
              </a:rPr>
              <a:t>a) What are the key ideas in this? </a:t>
            </a:r>
          </a:p>
          <a:p>
            <a:r>
              <a:rPr lang="en-US" sz="2600" i="1" dirty="0">
                <a:latin typeface="Times New Roman" panose="02020603050405020304" pitchFamily="18" charset="0"/>
                <a:cs typeface="Times New Roman" panose="02020603050405020304" pitchFamily="18" charset="0"/>
              </a:rPr>
              <a:t>(b) Does the argument of the writer develop logically, step by step?</a:t>
            </a:r>
          </a:p>
          <a:p>
            <a:r>
              <a:rPr lang="en-US" sz="2600" i="1" dirty="0">
                <a:latin typeface="Times New Roman" panose="02020603050405020304" pitchFamily="18" charset="0"/>
                <a:cs typeface="Times New Roman" panose="02020603050405020304" pitchFamily="18" charset="0"/>
              </a:rPr>
              <a:t> (c) Are the examples given helpful? Would other examples be better? </a:t>
            </a:r>
          </a:p>
          <a:p>
            <a:r>
              <a:rPr lang="en-US" sz="2600" i="1" dirty="0">
                <a:latin typeface="Times New Roman" panose="02020603050405020304" pitchFamily="18" charset="0"/>
                <a:cs typeface="Times New Roman" panose="02020603050405020304" pitchFamily="18" charset="0"/>
              </a:rPr>
              <a:t>(d) Does the author have any bias?</a:t>
            </a:r>
          </a:p>
          <a:p>
            <a:r>
              <a:rPr lang="en-US" sz="2600" i="1" dirty="0">
                <a:latin typeface="Times New Roman" panose="02020603050405020304" pitchFamily="18" charset="0"/>
                <a:cs typeface="Times New Roman" panose="02020603050405020304" pitchFamily="18" charset="0"/>
              </a:rPr>
              <a:t> (e) Does the evidence presented seem reliable, in my experience and using common sense?</a:t>
            </a:r>
          </a:p>
          <a:p>
            <a:r>
              <a:rPr lang="en-US" sz="2600" i="1" dirty="0">
                <a:latin typeface="Times New Roman" panose="02020603050405020304" pitchFamily="18" charset="0"/>
                <a:cs typeface="Times New Roman" panose="02020603050405020304" pitchFamily="18" charset="0"/>
              </a:rPr>
              <a:t> (f) Is this argument similar to anything else I have read?</a:t>
            </a:r>
          </a:p>
          <a:p>
            <a:r>
              <a:rPr lang="en-US" sz="2600" i="1" dirty="0">
                <a:latin typeface="Times New Roman" panose="02020603050405020304" pitchFamily="18" charset="0"/>
                <a:cs typeface="Times New Roman" panose="02020603050405020304" pitchFamily="18" charset="0"/>
              </a:rPr>
              <a:t> (g) Do I agree with the writer’s views?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0998" y="1303781"/>
            <a:ext cx="4081331" cy="1969257"/>
          </a:xfrm>
          <a:prstGeom prst="rect">
            <a:avLst/>
          </a:prstGeom>
        </p:spPr>
      </p:pic>
    </p:spTree>
    <p:extLst>
      <p:ext uri="{BB962C8B-B14F-4D97-AF65-F5344CB8AC3E}">
        <p14:creationId xmlns:p14="http://schemas.microsoft.com/office/powerpoint/2010/main" val="201957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4"/>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6" dur="5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6. Avoiding </a:t>
            </a:r>
            <a:r>
              <a:rPr lang="en-US" b="1" dirty="0">
                <a:solidFill>
                  <a:srgbClr val="FF0000"/>
                </a:solidFill>
                <a:latin typeface="Times New Roman" panose="02020603050405020304" pitchFamily="18" charset="0"/>
                <a:cs typeface="Times New Roman" panose="02020603050405020304" pitchFamily="18" charset="0"/>
              </a:rPr>
              <a:t>plagiarism, Acknowledging sources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plagiarism means taking ideas or words from a source without giving credit (acknowledgement) to the author.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seen as a kind of </a:t>
            </a:r>
            <a:r>
              <a:rPr lang="en-US" i="1" dirty="0">
                <a:latin typeface="Times New Roman" panose="02020603050405020304" pitchFamily="18" charset="0"/>
                <a:cs typeface="Times New Roman" panose="02020603050405020304" pitchFamily="18" charset="0"/>
              </a:rPr>
              <a:t>theft</a:t>
            </a:r>
            <a:r>
              <a:rPr lang="en-US" dirty="0">
                <a:latin typeface="Times New Roman" panose="02020603050405020304" pitchFamily="18" charset="0"/>
                <a:cs typeface="Times New Roman" panose="02020603050405020304" pitchFamily="18" charset="0"/>
              </a:rPr>
              <a:t>, and is considered to be an academic crime. In academic work, ideas and words are seen as private property belonging to the person who first thought or wrote them</a:t>
            </a:r>
            <a:r>
              <a:rPr lang="en-US" dirty="0" smtClean="0"/>
              <a:t>.</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838200" y="4235272"/>
            <a:ext cx="9139015" cy="2076628"/>
          </a:xfrm>
          <a:prstGeom prst="rect">
            <a:avLst/>
          </a:prstGeom>
        </p:spPr>
      </p:pic>
    </p:spTree>
    <p:extLst>
      <p:ext uri="{BB962C8B-B14F-4D97-AF65-F5344CB8AC3E}">
        <p14:creationId xmlns:p14="http://schemas.microsoft.com/office/powerpoint/2010/main" val="255636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randombar(horizontal)">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563" y="238318"/>
            <a:ext cx="10515600" cy="735903"/>
          </a:xfrm>
        </p:spPr>
        <p:txBody>
          <a:bodyPr/>
          <a:lstStyle/>
          <a:p>
            <a:r>
              <a:rPr lang="en-US" b="1" dirty="0">
                <a:solidFill>
                  <a:srgbClr val="FF0000"/>
                </a:solidFill>
                <a:latin typeface="Times New Roman" panose="02020603050405020304" pitchFamily="18" charset="0"/>
                <a:cs typeface="Times New Roman" panose="02020603050405020304" pitchFamily="18" charset="0"/>
              </a:rPr>
              <a:t>Some practice</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589660" y="880217"/>
            <a:ext cx="10237861" cy="5994874"/>
          </a:xfrm>
          <a:prstGeom prst="rect">
            <a:avLst/>
          </a:prstGeom>
        </p:spPr>
      </p:pic>
    </p:spTree>
    <p:extLst>
      <p:ext uri="{BB962C8B-B14F-4D97-AF65-F5344CB8AC3E}">
        <p14:creationId xmlns:p14="http://schemas.microsoft.com/office/powerpoint/2010/main" val="75372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7. </a:t>
            </a:r>
            <a:r>
              <a:rPr lang="en-US" b="1" dirty="0" smtClean="0">
                <a:solidFill>
                  <a:srgbClr val="FF0000"/>
                </a:solidFill>
                <a:latin typeface="Times New Roman" panose="02020603050405020304" pitchFamily="18" charset="0"/>
                <a:cs typeface="Times New Roman" panose="02020603050405020304" pitchFamily="18" charset="0"/>
              </a:rPr>
              <a:t>summarizing </a:t>
            </a:r>
            <a:r>
              <a:rPr lang="en-US" b="1" dirty="0">
                <a:solidFill>
                  <a:srgbClr val="FF0000"/>
                </a:solidFill>
                <a:latin typeface="Times New Roman" panose="02020603050405020304" pitchFamily="18" charset="0"/>
                <a:cs typeface="Times New Roman" panose="02020603050405020304" pitchFamily="18" charset="0"/>
              </a:rPr>
              <a:t>and paraphrasing</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Paraphrasing </a:t>
            </a:r>
            <a:r>
              <a:rPr lang="en-US" dirty="0">
                <a:latin typeface="Times New Roman" panose="02020603050405020304" pitchFamily="18" charset="0"/>
                <a:cs typeface="Times New Roman" panose="02020603050405020304" pitchFamily="18" charset="0"/>
              </a:rPr>
              <a:t>involves </a:t>
            </a:r>
            <a:r>
              <a:rPr lang="en-US" i="1" dirty="0">
                <a:latin typeface="Times New Roman" panose="02020603050405020304" pitchFamily="18" charset="0"/>
                <a:cs typeface="Times New Roman" panose="02020603050405020304" pitchFamily="18" charset="0"/>
              </a:rPr>
              <a:t>re-writing</a:t>
            </a:r>
            <a:r>
              <a:rPr lang="en-US" dirty="0">
                <a:latin typeface="Times New Roman" panose="02020603050405020304" pitchFamily="18" charset="0"/>
                <a:cs typeface="Times New Roman" panose="02020603050405020304" pitchFamily="18" charset="0"/>
              </a:rPr>
              <a:t> a text so that the language is substantially </a:t>
            </a:r>
            <a:r>
              <a:rPr lang="en-US" i="1" dirty="0">
                <a:latin typeface="Times New Roman" panose="02020603050405020304" pitchFamily="18" charset="0"/>
                <a:cs typeface="Times New Roman" panose="02020603050405020304" pitchFamily="18" charset="0"/>
              </a:rPr>
              <a:t>different</a:t>
            </a:r>
            <a:r>
              <a:rPr lang="en-US" dirty="0">
                <a:latin typeface="Times New Roman" panose="02020603050405020304" pitchFamily="18" charset="0"/>
                <a:cs typeface="Times New Roman" panose="02020603050405020304" pitchFamily="18" charset="0"/>
              </a:rPr>
              <a:t> while the content stays the same.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Summarizing </a:t>
            </a:r>
            <a:r>
              <a:rPr lang="en-US" dirty="0">
                <a:latin typeface="Times New Roman" panose="02020603050405020304" pitchFamily="18" charset="0"/>
                <a:cs typeface="Times New Roman" panose="02020603050405020304" pitchFamily="18" charset="0"/>
              </a:rPr>
              <a:t>means reducing the length of a text but retaining the main points.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0442" y="3940901"/>
            <a:ext cx="3969298" cy="253681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4951" y="4076344"/>
            <a:ext cx="4092723" cy="2100619"/>
          </a:xfrm>
          <a:prstGeom prst="rect">
            <a:avLst/>
          </a:prstGeom>
        </p:spPr>
      </p:pic>
    </p:spTree>
    <p:extLst>
      <p:ext uri="{BB962C8B-B14F-4D97-AF65-F5344CB8AC3E}">
        <p14:creationId xmlns:p14="http://schemas.microsoft.com/office/powerpoint/2010/main" val="8712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8. Brainstorming </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61331"/>
            <a:ext cx="10515600" cy="4715632"/>
          </a:xfrm>
        </p:spPr>
        <p:txBody>
          <a:bodyPr/>
          <a:lstStyle/>
          <a:p>
            <a:r>
              <a:rPr lang="en-US" dirty="0" smtClean="0"/>
              <a:t>write </a:t>
            </a:r>
            <a:r>
              <a:rPr lang="en-US" dirty="0"/>
              <a:t>down any ideas you have, in any order and include the advantages and disadvantages</a:t>
            </a:r>
            <a:r>
              <a:rPr lang="en-US" dirty="0" smtClean="0"/>
              <a:t>.</a:t>
            </a:r>
          </a:p>
          <a:p>
            <a:endParaRPr lang="en-US" dirty="0"/>
          </a:p>
          <a:p>
            <a:pPr marL="0" indent="0">
              <a:buNone/>
            </a:pPr>
            <a:r>
              <a:rPr lang="en-US" dirty="0" smtClean="0"/>
              <a:t>brainstorm </a:t>
            </a:r>
            <a:r>
              <a:rPr lang="en-US" dirty="0"/>
              <a:t>ideas for the title below</a:t>
            </a:r>
            <a:r>
              <a:rPr lang="en-US" dirty="0" smtClean="0"/>
              <a:t>:</a:t>
            </a:r>
          </a:p>
          <a:p>
            <a:pPr marL="0" indent="0">
              <a:buNone/>
            </a:pPr>
            <a:endParaRPr lang="en-US" dirty="0"/>
          </a:p>
          <a:p>
            <a:pPr marL="0" indent="0">
              <a:buNone/>
            </a:pPr>
            <a:endParaRPr lang="en-US" dirty="0" smtClean="0"/>
          </a:p>
          <a:p>
            <a:pPr marL="0" indent="0">
              <a:buNone/>
            </a:pPr>
            <a:endParaRPr lang="en-US" dirty="0"/>
          </a:p>
          <a:p>
            <a:r>
              <a:rPr lang="en-US" dirty="0"/>
              <a:t>       What are the pros and cons of taking English language courses?.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5721" y="1974079"/>
            <a:ext cx="4688080" cy="2546645"/>
          </a:xfrm>
          <a:prstGeom prst="rect">
            <a:avLst/>
          </a:prstGeom>
        </p:spPr>
      </p:pic>
    </p:spTree>
    <p:extLst>
      <p:ext uri="{BB962C8B-B14F-4D97-AF65-F5344CB8AC3E}">
        <p14:creationId xmlns:p14="http://schemas.microsoft.com/office/powerpoint/2010/main" val="123280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9. Outlines </a:t>
            </a:r>
            <a:r>
              <a:rPr lang="en-US" dirty="0" smtClean="0"/>
              <a:t/>
            </a:r>
            <a:br>
              <a:rPr lang="en-US" dirty="0" smtClean="0"/>
            </a:br>
            <a:endParaRPr lang="en-US" dirty="0"/>
          </a:p>
        </p:txBody>
      </p:sp>
      <p:sp>
        <p:nvSpPr>
          <p:cNvPr id="3" name="Content Placeholder 2"/>
          <p:cNvSpPr>
            <a:spLocks noGrp="1"/>
          </p:cNvSpPr>
          <p:nvPr>
            <p:ph idx="1"/>
          </p:nvPr>
        </p:nvSpPr>
        <p:spPr>
          <a:xfrm>
            <a:off x="838200" y="1401510"/>
            <a:ext cx="10515600" cy="4775453"/>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outline should help the writer to answer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question as effectively as possible.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Note </a:t>
            </a:r>
            <a:r>
              <a:rPr lang="en-US" dirty="0">
                <a:latin typeface="Times New Roman" panose="02020603050405020304" pitchFamily="18" charset="0"/>
                <a:cs typeface="Times New Roman" panose="02020603050405020304" pitchFamily="18" charset="0"/>
              </a:rPr>
              <a:t>that for coursework it is usually better </a:t>
            </a:r>
            <a:r>
              <a:rPr lang="en-US" dirty="0" smtClean="0">
                <a:latin typeface="Times New Roman" panose="02020603050405020304" pitchFamily="18" charset="0"/>
                <a:cs typeface="Times New Roman" panose="02020603050405020304" pitchFamily="18" charset="0"/>
              </a:rPr>
              <a:t>to</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write the main body first, then the introduction and finally the conclusion. Therefore you may prefer to outline just the main body at this stage.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no fixed pattern for an outline; different methods appeal to different students.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5237" y="365125"/>
            <a:ext cx="3098563" cy="3061739"/>
          </a:xfrm>
          <a:prstGeom prst="rect">
            <a:avLst/>
          </a:prstGeom>
        </p:spPr>
      </p:pic>
    </p:spTree>
    <p:extLst>
      <p:ext uri="{BB962C8B-B14F-4D97-AF65-F5344CB8AC3E}">
        <p14:creationId xmlns:p14="http://schemas.microsoft.com/office/powerpoint/2010/main" val="39995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br>
              <a:rPr lang="en-US" dirty="0"/>
            </a:br>
            <a:r>
              <a:rPr lang="en-US" b="1" dirty="0" smtClean="0">
                <a:solidFill>
                  <a:srgbClr val="FF0000"/>
                </a:solidFill>
                <a:latin typeface="Times New Roman" panose="02020603050405020304" pitchFamily="18" charset="0"/>
                <a:cs typeface="Times New Roman" panose="02020603050405020304" pitchFamily="18" charset="0"/>
              </a:rPr>
              <a:t>10. Finding </a:t>
            </a:r>
            <a:r>
              <a:rPr lang="en-US" b="1" dirty="0">
                <a:solidFill>
                  <a:srgbClr val="FF0000"/>
                </a:solidFill>
                <a:latin typeface="Times New Roman" panose="02020603050405020304" pitchFamily="18" charset="0"/>
                <a:cs typeface="Times New Roman" panose="02020603050405020304" pitchFamily="18" charset="0"/>
              </a:rPr>
              <a:t>key points and note-making</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(a) You must use your own words and not copy phrases from the original to avoid the risk of plagiarism.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b) Always record the source of your notes, to save time when you have to write the list of references.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 Notes are written quickly, so keep them simple. Do not write sentences. Leave out articles (a/ the) and prepositions (of/ to).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d) If you write lists, it is important to have clear headings (underlined) and numbering systems (a, b, c, or 1, 2, 3,) to </a:t>
            </a:r>
            <a:r>
              <a:rPr lang="en-US" dirty="0" err="1">
                <a:latin typeface="Times New Roman" panose="02020603050405020304" pitchFamily="18" charset="0"/>
                <a:cs typeface="Times New Roman" panose="02020603050405020304" pitchFamily="18" charset="0"/>
              </a:rPr>
              <a:t>organise</a:t>
            </a:r>
            <a:r>
              <a:rPr lang="en-US" dirty="0">
                <a:latin typeface="Times New Roman" panose="02020603050405020304" pitchFamily="18" charset="0"/>
                <a:cs typeface="Times New Roman" panose="02020603050405020304" pitchFamily="18" charset="0"/>
              </a:rPr>
              <a:t> the information. Do not crowd your notes.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 Use symbols (+, &gt;, = ) to save time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 Use abbreviations (e.g. = for example). </a:t>
            </a:r>
          </a:p>
        </p:txBody>
      </p:sp>
    </p:spTree>
    <p:extLst>
      <p:ext uri="{BB962C8B-B14F-4D97-AF65-F5344CB8AC3E}">
        <p14:creationId xmlns:p14="http://schemas.microsoft.com/office/powerpoint/2010/main" val="288765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rgbClr val="FF0000"/>
                </a:solidFill>
                <a:latin typeface="Times New Roman" panose="02020603050405020304" pitchFamily="18" charset="0"/>
                <a:cs typeface="Times New Roman" panose="02020603050405020304" pitchFamily="18" charset="0"/>
              </a:rPr>
              <a:t>11. </a:t>
            </a:r>
            <a:r>
              <a:rPr lang="en-US" b="1" dirty="0">
                <a:solidFill>
                  <a:srgbClr val="FF0000"/>
                </a:solidFill>
                <a:latin typeface="Times New Roman" panose="02020603050405020304" pitchFamily="18" charset="0"/>
                <a:cs typeface="Times New Roman" panose="02020603050405020304" pitchFamily="18" charset="0"/>
              </a:rPr>
              <a:t>The elements of effective paraphrasing and some techniques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while </a:t>
            </a:r>
            <a:r>
              <a:rPr lang="en-US" dirty="0" smtClean="0">
                <a:latin typeface="Times New Roman" panose="02020603050405020304" pitchFamily="18" charset="0"/>
                <a:cs typeface="Times New Roman" panose="02020603050405020304" pitchFamily="18" charset="0"/>
              </a:rPr>
              <a:t>summarizing </a:t>
            </a:r>
            <a:r>
              <a:rPr lang="en-US" dirty="0">
                <a:latin typeface="Times New Roman" panose="02020603050405020304" pitchFamily="18" charset="0"/>
                <a:cs typeface="Times New Roman" panose="02020603050405020304" pitchFamily="18" charset="0"/>
              </a:rPr>
              <a:t>aims to reduce information to a suitable length, paraphrasing attempts to restate the relevant information.</a:t>
            </a:r>
          </a:p>
          <a:p>
            <a:pPr marL="0" indent="0">
              <a:buNone/>
            </a:pPr>
            <a:r>
              <a:rPr lang="en-US" dirty="0">
                <a:latin typeface="Times New Roman" panose="02020603050405020304" pitchFamily="18" charset="0"/>
                <a:cs typeface="Times New Roman" panose="02020603050405020304" pitchFamily="18" charset="0"/>
              </a:rPr>
              <a:t>Note that an effective paraphrase usually: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has a different structure to the </a:t>
            </a:r>
            <a:r>
              <a:rPr lang="en-US" dirty="0" smtClean="0">
                <a:latin typeface="Times New Roman" panose="02020603050405020304" pitchFamily="18" charset="0"/>
                <a:cs typeface="Times New Roman" panose="02020603050405020304" pitchFamily="18" charset="0"/>
              </a:rPr>
              <a:t>original</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has mainly different vocabulary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retains the same meaning </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keeps some phrases from the original that are in common use e.g. ‘industrial revolution’ or ‘eighteenth century’</a:t>
            </a:r>
          </a:p>
        </p:txBody>
      </p:sp>
    </p:spTree>
    <p:extLst>
      <p:ext uri="{BB962C8B-B14F-4D97-AF65-F5344CB8AC3E}">
        <p14:creationId xmlns:p14="http://schemas.microsoft.com/office/powerpoint/2010/main" val="229761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 The writing process</a:t>
            </a:r>
            <a:r>
              <a:rPr lang="en-US" dirty="0"/>
              <a:t/>
            </a:r>
            <a:br>
              <a:rPr lang="en-US" dirty="0"/>
            </a:br>
            <a:endParaRPr lang="en-US" dirty="0"/>
          </a:p>
        </p:txBody>
      </p:sp>
      <p:sp>
        <p:nvSpPr>
          <p:cNvPr id="3" name="Content Placeholder 2"/>
          <p:cNvSpPr>
            <a:spLocks noGrp="1"/>
          </p:cNvSpPr>
          <p:nvPr>
            <p:ph idx="1"/>
          </p:nvPr>
        </p:nvSpPr>
        <p:spPr>
          <a:xfrm>
            <a:off x="838200" y="1290415"/>
            <a:ext cx="10515600" cy="4886548"/>
          </a:xfrm>
        </p:spPr>
        <p:txBody>
          <a:bodyPr>
            <a:normAutofit fontScale="92500" lnSpcReduction="20000"/>
          </a:bodyPr>
          <a:lstStyle/>
          <a:p>
            <a:pPr marL="914400" lvl="1" indent="-457200">
              <a:buFont typeface="+mj-lt"/>
              <a:buAutoNum type="arabicPeriod"/>
            </a:pPr>
            <a:endParaRPr lang="en-US"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dirty="0" smtClean="0">
                <a:latin typeface="Times New Roman" panose="02020603050405020304" pitchFamily="18" charset="0"/>
                <a:cs typeface="Times New Roman" panose="02020603050405020304" pitchFamily="18" charset="0"/>
              </a:rPr>
              <a:t>Common </a:t>
            </a:r>
            <a:r>
              <a:rPr lang="en-US" dirty="0">
                <a:latin typeface="Times New Roman" panose="02020603050405020304" pitchFamily="18" charset="0"/>
                <a:cs typeface="Times New Roman" panose="02020603050405020304" pitchFamily="18" charset="0"/>
              </a:rPr>
              <a:t>types of academic writing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The format of writing tasks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The features of academic writing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Assessing internet sources critically</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Critical thinking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Avoiding plagiarism, Acknowledging sources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summarizing and paraphrasing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Brainstorming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Outlines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Finding key points and note-making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The elements of effective paraphrasing and some techniques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Stages of summarizing</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Citations and references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abbreviations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Proof-reading</a:t>
            </a:r>
          </a:p>
        </p:txBody>
      </p:sp>
    </p:spTree>
    <p:extLst>
      <p:ext uri="{BB962C8B-B14F-4D97-AF65-F5344CB8AC3E}">
        <p14:creationId xmlns:p14="http://schemas.microsoft.com/office/powerpoint/2010/main" val="379165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8" dur="500"/>
                                        <p:tgtEl>
                                          <p:spTgt spid="3">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1" dur="500"/>
                                        <p:tgtEl>
                                          <p:spTgt spid="3">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4" dur="500"/>
                                        <p:tgtEl>
                                          <p:spTgt spid="3">
                                            <p:txEl>
                                              <p:pRg st="5" end="5"/>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0" dur="500"/>
                                        <p:tgtEl>
                                          <p:spTgt spid="3">
                                            <p:txEl>
                                              <p:pRg st="7" end="7"/>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3" dur="500"/>
                                        <p:tgtEl>
                                          <p:spTgt spid="3">
                                            <p:txEl>
                                              <p:pRg st="8" end="8"/>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6" dur="500"/>
                                        <p:tgtEl>
                                          <p:spTgt spid="3">
                                            <p:txEl>
                                              <p:pRg st="9" end="9"/>
                                            </p:txEl>
                                          </p:spTgt>
                                        </p:tgtEl>
                                      </p:cBhvr>
                                    </p:animEffect>
                                  </p:childTnLst>
                                </p:cTn>
                              </p:par>
                              <p:par>
                                <p:cTn id="37" presetID="14" presetClass="entr" presetSubtype="1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9" dur="500"/>
                                        <p:tgtEl>
                                          <p:spTgt spid="3">
                                            <p:txEl>
                                              <p:pRg st="10" end="10"/>
                                            </p:txEl>
                                          </p:spTgt>
                                        </p:tgtEl>
                                      </p:cBhvr>
                                    </p:animEffect>
                                  </p:childTnLst>
                                </p:cTn>
                              </p:par>
                              <p:par>
                                <p:cTn id="40" presetID="14" presetClass="entr" presetSubtype="1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42" dur="500"/>
                                        <p:tgtEl>
                                          <p:spTgt spid="3">
                                            <p:txEl>
                                              <p:pRg st="11" end="11"/>
                                            </p:txEl>
                                          </p:spTgt>
                                        </p:tgtEl>
                                      </p:cBhvr>
                                    </p:animEffect>
                                  </p:childTnLst>
                                </p:cTn>
                              </p:par>
                              <p:par>
                                <p:cTn id="43" presetID="14" presetClass="entr" presetSubtype="10"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45" dur="500"/>
                                        <p:tgtEl>
                                          <p:spTgt spid="3">
                                            <p:txEl>
                                              <p:pRg st="12" end="12"/>
                                            </p:txEl>
                                          </p:spTgt>
                                        </p:tgtEl>
                                      </p:cBhvr>
                                    </p:animEffect>
                                  </p:childTnLst>
                                </p:cTn>
                              </p:par>
                              <p:par>
                                <p:cTn id="46" presetID="14" presetClass="entr" presetSubtype="10" fill="hold"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48" dur="500"/>
                                        <p:tgtEl>
                                          <p:spTgt spid="3">
                                            <p:txEl>
                                              <p:pRg st="13" end="13"/>
                                            </p:txEl>
                                          </p:spTgt>
                                        </p:tgtEl>
                                      </p:cBhvr>
                                    </p:animEffect>
                                  </p:childTnLst>
                                </p:cTn>
                              </p:par>
                              <p:par>
                                <p:cTn id="49" presetID="14" presetClass="entr" presetSubtype="10" fill="hold" nodeType="with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51" dur="500"/>
                                        <p:tgtEl>
                                          <p:spTgt spid="3">
                                            <p:txEl>
                                              <p:pRg st="14" end="14"/>
                                            </p:txEl>
                                          </p:spTgt>
                                        </p:tgtEl>
                                      </p:cBhvr>
                                    </p:animEffect>
                                  </p:childTnLst>
                                </p:cTn>
                              </p:par>
                              <p:par>
                                <p:cTn id="52" presetID="14" presetClass="entr" presetSubtype="10" fill="hold" nodeType="withEffect">
                                  <p:stCondLst>
                                    <p:cond delay="0"/>
                                  </p:stCondLst>
                                  <p:childTnLst>
                                    <p:set>
                                      <p:cBhvr>
                                        <p:cTn id="53"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54"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Techniques for paraphrasing</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Changing vocabulary by using synonyms: argues &gt; claims/ eighteenth century &gt; </a:t>
            </a:r>
            <a:r>
              <a:rPr lang="en-US" dirty="0" smtClean="0">
                <a:latin typeface="Times New Roman" panose="02020603050405020304" pitchFamily="18" charset="0"/>
                <a:cs typeface="Times New Roman" panose="02020603050405020304" pitchFamily="18" charset="0"/>
              </a:rPr>
              <a:t>1700s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Do </a:t>
            </a:r>
            <a:r>
              <a:rPr lang="en-US" dirty="0">
                <a:latin typeface="Times New Roman" panose="02020603050405020304" pitchFamily="18" charset="0"/>
                <a:cs typeface="Times New Roman" panose="02020603050405020304" pitchFamily="18" charset="0"/>
              </a:rPr>
              <a:t>not attempt to paraphrase every word, since some have no true synonym, e.g. demand, economy, energy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b) Changing word class: explanation (n.) &gt; explain (v.) / mechanical (adj.) &gt; </a:t>
            </a:r>
            <a:r>
              <a:rPr lang="en-US" dirty="0" err="1">
                <a:latin typeface="Times New Roman" panose="02020603050405020304" pitchFamily="18" charset="0"/>
                <a:cs typeface="Times New Roman" panose="02020603050405020304" pitchFamily="18" charset="0"/>
              </a:rPr>
              <a:t>mechanise</a:t>
            </a:r>
            <a:r>
              <a:rPr lang="en-US" dirty="0">
                <a:latin typeface="Times New Roman" panose="02020603050405020304" pitchFamily="18" charset="0"/>
                <a:cs typeface="Times New Roman" panose="02020603050405020304" pitchFamily="18" charset="0"/>
              </a:rPr>
              <a:t> (v.) / profitable (adj.) &gt; profitability (n.)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 Changing word </a:t>
            </a:r>
            <a:r>
              <a:rPr lang="en-US" dirty="0" smtClean="0">
                <a:latin typeface="Times New Roman" panose="02020603050405020304" pitchFamily="18" charset="0"/>
                <a:cs typeface="Times New Roman" panose="02020603050405020304" pitchFamily="18" charset="0"/>
              </a:rPr>
              <a:t>order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2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Stages of summarizing</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 Write the summary from your notes, </a:t>
            </a:r>
            <a:r>
              <a:rPr lang="en-US" dirty="0" smtClean="0">
                <a:latin typeface="Times New Roman" panose="02020603050405020304" pitchFamily="18" charset="0"/>
                <a:cs typeface="Times New Roman" panose="02020603050405020304" pitchFamily="18" charset="0"/>
              </a:rPr>
              <a:t>re-organizing </a:t>
            </a:r>
            <a:r>
              <a:rPr lang="en-US" dirty="0">
                <a:latin typeface="Times New Roman" panose="02020603050405020304" pitchFamily="18" charset="0"/>
                <a:cs typeface="Times New Roman" panose="02020603050405020304" pitchFamily="18" charset="0"/>
              </a:rPr>
              <a:t>the structure if needed.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b) Make notes of the key points, paraphrasing where possible.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 Read the original text carefully and check any new or difficult vocabulary</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 Mark the key points by underlining or highlighting.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 Check the summary to ensure it is accurate and nothing important has been changed or lost.  </a:t>
            </a:r>
          </a:p>
        </p:txBody>
      </p:sp>
    </p:spTree>
    <p:extLst>
      <p:ext uri="{BB962C8B-B14F-4D97-AF65-F5344CB8AC3E}">
        <p14:creationId xmlns:p14="http://schemas.microsoft.com/office/powerpoint/2010/main" val="289270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13. References and quotations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three principal reasons for providing references and citations: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 To show that you have read some of the authorities on the subject, which will give added weight to your writing.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b) To allow the reader to find the source, if he/ she wishes to examine the topic in more detail</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 To avoid </a:t>
            </a:r>
            <a:r>
              <a:rPr lang="en-US" dirty="0" smtClean="0">
                <a:latin typeface="Times New Roman" panose="02020603050405020304" pitchFamily="18" charset="0"/>
                <a:cs typeface="Times New Roman" panose="02020603050405020304" pitchFamily="18" charset="0"/>
              </a:rPr>
              <a:t>plagiarism</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 quotation:  Author’s name, date of publication, page no. (Smith, 2009: 37) </a:t>
            </a:r>
          </a:p>
          <a:p>
            <a:r>
              <a:rPr lang="en-US" dirty="0">
                <a:latin typeface="Times New Roman" panose="02020603050405020304" pitchFamily="18" charset="0"/>
                <a:cs typeface="Times New Roman" panose="02020603050405020304" pitchFamily="18" charset="0"/>
              </a:rPr>
              <a:t>A summary:  Author’s name, date of publication Smith (2009)</a:t>
            </a:r>
          </a:p>
        </p:txBody>
      </p:sp>
    </p:spTree>
    <p:extLst>
      <p:ext uri="{BB962C8B-B14F-4D97-AF65-F5344CB8AC3E}">
        <p14:creationId xmlns:p14="http://schemas.microsoft.com/office/powerpoint/2010/main" val="57119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40" dur="500"/>
                                        <p:tgtEl>
                                          <p:spTgt spid="3">
                                            <p:txEl>
                                              <p:pRg st="5" end="5"/>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14. Abbreviations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In-text </a:t>
            </a:r>
            <a:r>
              <a:rPr lang="en-US" dirty="0">
                <a:latin typeface="Times New Roman" panose="02020603050405020304" pitchFamily="18" charset="0"/>
                <a:cs typeface="Times New Roman" panose="02020603050405020304" pitchFamily="18" charset="0"/>
              </a:rPr>
              <a:t>citations use the following abbreviations, derived from Latin and printed in italics</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et al.: </a:t>
            </a:r>
            <a:r>
              <a:rPr lang="en-US" dirty="0">
                <a:latin typeface="Times New Roman" panose="02020603050405020304" pitchFamily="18" charset="0"/>
                <a:cs typeface="Times New Roman" panose="02020603050405020304" pitchFamily="18" charset="0"/>
              </a:rPr>
              <a:t>normally used when there are three or more authors. The full list of names is given in the reference list: Many Americans fail to vote (</a:t>
            </a:r>
            <a:r>
              <a:rPr lang="en-US" dirty="0" err="1">
                <a:latin typeface="Times New Roman" panose="02020603050405020304" pitchFamily="18" charset="0"/>
                <a:cs typeface="Times New Roman" panose="02020603050405020304" pitchFamily="18" charset="0"/>
              </a:rPr>
              <a:t>Hobolt</a:t>
            </a:r>
            <a:r>
              <a:rPr lang="en-US" dirty="0">
                <a:latin typeface="Times New Roman" panose="02020603050405020304" pitchFamily="18" charset="0"/>
                <a:cs typeface="Times New Roman" panose="02020603050405020304" pitchFamily="18" charset="0"/>
              </a:rPr>
              <a:t> et al., 2006: 137</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ibid</a:t>
            </a:r>
            <a:r>
              <a:rPr lang="en-US" dirty="0">
                <a:latin typeface="Times New Roman" panose="02020603050405020304" pitchFamily="18" charset="0"/>
                <a:cs typeface="Times New Roman" panose="02020603050405020304" pitchFamily="18" charset="0"/>
              </a:rPr>
              <a:t>.: taken from the same source (i.e. the same page) as the previous citation: Older Americans are more likely to vote than the young (ibid.) </a:t>
            </a:r>
          </a:p>
        </p:txBody>
      </p:sp>
    </p:spTree>
    <p:extLst>
      <p:ext uri="{BB962C8B-B14F-4D97-AF65-F5344CB8AC3E}">
        <p14:creationId xmlns:p14="http://schemas.microsoft.com/office/powerpoint/2010/main" val="365453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rgbClr val="FF0000"/>
                </a:solidFill>
                <a:latin typeface="Times New Roman" panose="02020603050405020304" pitchFamily="18" charset="0"/>
                <a:cs typeface="Times New Roman" panose="02020603050405020304" pitchFamily="18" charset="0"/>
              </a:rPr>
              <a:t>15. Proof-reading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Proof-reading </a:t>
            </a:r>
            <a:r>
              <a:rPr lang="en-US" dirty="0">
                <a:latin typeface="Times New Roman" panose="02020603050405020304" pitchFamily="18" charset="0"/>
                <a:cs typeface="Times New Roman" panose="02020603050405020304" pitchFamily="18" charset="0"/>
              </a:rPr>
              <a:t>means </a:t>
            </a:r>
            <a:r>
              <a:rPr lang="en-US" i="1" dirty="0">
                <a:latin typeface="Times New Roman" panose="02020603050405020304" pitchFamily="18" charset="0"/>
                <a:cs typeface="Times New Roman" panose="02020603050405020304" pitchFamily="18" charset="0"/>
              </a:rPr>
              <a:t>checking </a:t>
            </a:r>
            <a:r>
              <a:rPr lang="en-US" dirty="0">
                <a:latin typeface="Times New Roman" panose="02020603050405020304" pitchFamily="18" charset="0"/>
                <a:cs typeface="Times New Roman" panose="02020603050405020304" pitchFamily="18" charset="0"/>
              </a:rPr>
              <a:t>your work for small errors that may make it more difficult for the reader to understand exactly what you want to say</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Ask an editor</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1177" y="2908107"/>
            <a:ext cx="4284069" cy="3533776"/>
          </a:xfrm>
          <a:prstGeom prst="rect">
            <a:avLst/>
          </a:prstGeom>
        </p:spPr>
      </p:pic>
    </p:spTree>
    <p:extLst>
      <p:ext uri="{BB962C8B-B14F-4D97-AF65-F5344CB8AC3E}">
        <p14:creationId xmlns:p14="http://schemas.microsoft.com/office/powerpoint/2010/main" val="287794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nodeType="clickEffect">
                                  <p:stCondLst>
                                    <p:cond delay="0"/>
                                  </p:stCondLst>
                                  <p:childTnLst>
                                    <p:animEffect transition="out" filter="fade">
                                      <p:cBhvr>
                                        <p:cTn id="13" dur="500" tmFilter="0, 0; .2, .5; .8, .5; 1, 0"/>
                                        <p:tgtEl>
                                          <p:spTgt spid="4"/>
                                        </p:tgtEl>
                                      </p:cBhvr>
                                    </p:animEffect>
                                    <p:animScale>
                                      <p:cBhvr>
                                        <p:cTn id="14" dur="250" autoRev="1" fill="hold"/>
                                        <p:tgtEl>
                                          <p:spTgt spid="4"/>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5181096"/>
          </a:xfrm>
        </p:spPr>
        <p:txBody>
          <a:bodyPr>
            <a:normAutofit/>
          </a:bodyPr>
          <a:lstStyle/>
          <a:p>
            <a:r>
              <a:rPr lang="en-US" sz="6000" b="1" dirty="0" smtClean="0">
                <a:latin typeface="Times New Roman" panose="02020603050405020304" pitchFamily="18" charset="0"/>
                <a:cs typeface="Times New Roman" panose="02020603050405020304" pitchFamily="18" charset="0"/>
              </a:rPr>
              <a:t>        Time for a break?</a:t>
            </a:r>
            <a:endParaRPr lang="en-US" sz="6000" b="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2360" y="3260220"/>
            <a:ext cx="2979901" cy="3302949"/>
          </a:xfrm>
          <a:prstGeom prst="rect">
            <a:avLst/>
          </a:prstGeom>
        </p:spPr>
      </p:pic>
    </p:spTree>
    <p:extLst>
      <p:ext uri="{BB962C8B-B14F-4D97-AF65-F5344CB8AC3E}">
        <p14:creationId xmlns:p14="http://schemas.microsoft.com/office/powerpoint/2010/main" val="81987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b="1" dirty="0" smtClean="0">
                <a:solidFill>
                  <a:srgbClr val="FF0000"/>
                </a:solidFill>
                <a:latin typeface="Times New Roman" panose="02020603050405020304" pitchFamily="18" charset="0"/>
                <a:cs typeface="Times New Roman" panose="02020603050405020304" pitchFamily="18" charset="0"/>
              </a:rPr>
              <a:t>B</a:t>
            </a:r>
            <a:r>
              <a:rPr lang="en-US" b="1" dirty="0">
                <a:solidFill>
                  <a:srgbClr val="FF0000"/>
                </a:solidFill>
                <a:latin typeface="Times New Roman" panose="02020603050405020304" pitchFamily="18" charset="0"/>
                <a:cs typeface="Times New Roman" panose="02020603050405020304" pitchFamily="18" charset="0"/>
              </a:rPr>
              <a:t>: CARS model by Swale</a:t>
            </a: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P</a:t>
            </a:r>
            <a:r>
              <a:rPr lang="en-US" dirty="0" smtClean="0">
                <a:latin typeface="Times New Roman" panose="02020603050405020304" pitchFamily="18" charset="0"/>
                <a:cs typeface="Times New Roman" panose="02020603050405020304" pitchFamily="18" charset="0"/>
              </a:rPr>
              <a:t>aragraphs</a:t>
            </a:r>
          </a:p>
          <a:p>
            <a:pPr lvl="0"/>
            <a:r>
              <a:rPr lang="en-US" dirty="0" smtClean="0">
                <a:latin typeface="Times New Roman" panose="02020603050405020304" pitchFamily="18" charset="0"/>
                <a:cs typeface="Times New Roman" panose="02020603050405020304" pitchFamily="18" charset="0"/>
              </a:rPr>
              <a:t>Thesis statement</a:t>
            </a:r>
          </a:p>
          <a:p>
            <a:pPr lvl="0"/>
            <a:r>
              <a:rPr lang="en-US" dirty="0" smtClean="0">
                <a:latin typeface="Times New Roman" panose="02020603050405020304" pitchFamily="18" charset="0"/>
                <a:cs typeface="Times New Roman" panose="02020603050405020304" pitchFamily="18" charset="0"/>
              </a:rPr>
              <a:t>Topic sentence</a:t>
            </a:r>
            <a:endParaRPr lang="en-US" dirty="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CRS model by Swale</a:t>
            </a:r>
          </a:p>
          <a:p>
            <a:pPr lvl="0"/>
            <a:r>
              <a:rPr lang="en-US" dirty="0" smtClean="0">
                <a:latin typeface="Times New Roman" panose="02020603050405020304" pitchFamily="18" charset="0"/>
                <a:cs typeface="Times New Roman" panose="02020603050405020304" pitchFamily="18" charset="0"/>
              </a:rPr>
              <a:t>The moves in introduction</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moves in abstract</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Final practice</a:t>
            </a:r>
          </a:p>
          <a:p>
            <a:pPr marL="0" indent="0">
              <a:buNone/>
            </a:pPr>
            <a:endParaRPr lang="en-US" dirty="0"/>
          </a:p>
        </p:txBody>
      </p:sp>
    </p:spTree>
    <p:extLst>
      <p:ext uri="{BB962C8B-B14F-4D97-AF65-F5344CB8AC3E}">
        <p14:creationId xmlns:p14="http://schemas.microsoft.com/office/powerpoint/2010/main" val="363904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rgbClr val="FF0000"/>
                </a:solidFill>
                <a:latin typeface="Times New Roman" panose="02020603050405020304" pitchFamily="18" charset="0"/>
                <a:cs typeface="Times New Roman" panose="02020603050405020304" pitchFamily="18" charset="0"/>
              </a:rPr>
              <a:t>C: Elements of writing</a:t>
            </a:r>
          </a:p>
        </p:txBody>
      </p:sp>
      <p:sp>
        <p:nvSpPr>
          <p:cNvPr id="3" name="Content Placeholder 2"/>
          <p:cNvSpPr>
            <a:spLocks noGrp="1"/>
          </p:cNvSpPr>
          <p:nvPr>
            <p:ph idx="1"/>
          </p:nvPr>
        </p:nvSpPr>
        <p:spPr/>
        <p:txBody>
          <a:bodyPr/>
          <a:lstStyle/>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Argument and discussion</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Cause and effect</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Definitions</a:t>
            </a:r>
          </a:p>
          <a:p>
            <a:pPr marL="514350" lvl="0" indent="-514350">
              <a:buFont typeface="+mj-lt"/>
              <a:buAutoNum type="arabicPeriod"/>
            </a:pPr>
            <a:r>
              <a:rPr lang="en-US" dirty="0" err="1">
                <a:latin typeface="Times New Roman" panose="02020603050405020304" pitchFamily="18" charset="0"/>
                <a:cs typeface="Times New Roman" panose="02020603050405020304" pitchFamily="18" charset="0"/>
              </a:rPr>
              <a:t>Generalisations</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Cohesion, Preventing confusion</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Components of academic style</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Visual information</a:t>
            </a:r>
          </a:p>
          <a:p>
            <a:pPr marL="0" indent="0">
              <a:buNone/>
            </a:pPr>
            <a:endParaRPr lang="en-US" dirty="0"/>
          </a:p>
        </p:txBody>
      </p:sp>
    </p:spTree>
    <p:extLst>
      <p:ext uri="{BB962C8B-B14F-4D97-AF65-F5344CB8AC3E}">
        <p14:creationId xmlns:p14="http://schemas.microsoft.com/office/powerpoint/2010/main" val="421888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D. Accuracy in writing </a:t>
            </a:r>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Abbreviations and Acronyms</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Academic vocabulary</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Articles</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Caution</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Conjunctions</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Nouns and adjectives</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Prefixes and suffixes</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Prepositions</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Punctuation</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Singular or plural?</a:t>
            </a: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Verbs – tenses</a:t>
            </a:r>
          </a:p>
          <a:p>
            <a:pPr marL="0" indent="0">
              <a:buNone/>
            </a:pPr>
            <a:endParaRPr lang="en-US" dirty="0"/>
          </a:p>
        </p:txBody>
      </p:sp>
    </p:spTree>
    <p:extLst>
      <p:ext uri="{BB962C8B-B14F-4D97-AF65-F5344CB8AC3E}">
        <p14:creationId xmlns:p14="http://schemas.microsoft.com/office/powerpoint/2010/main" val="304552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0" dur="500"/>
                                        <p:tgtEl>
                                          <p:spTgt spid="3">
                                            <p:txEl>
                                              <p:pRg st="6" end="6"/>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3" dur="500"/>
                                        <p:tgtEl>
                                          <p:spTgt spid="3">
                                            <p:txEl>
                                              <p:pRg st="7" end="7"/>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6" dur="500"/>
                                        <p:tgtEl>
                                          <p:spTgt spid="3">
                                            <p:txEl>
                                              <p:pRg st="8" end="8"/>
                                            </p:txEl>
                                          </p:spTgt>
                                        </p:tgtEl>
                                      </p:cBhvr>
                                    </p:animEffect>
                                  </p:childTnLst>
                                </p:cTn>
                              </p:par>
                              <p:par>
                                <p:cTn id="37" presetID="14" presetClass="entr" presetSubtype="1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9" dur="500"/>
                                        <p:tgtEl>
                                          <p:spTgt spid="3">
                                            <p:txEl>
                                              <p:pRg st="9" end="9"/>
                                            </p:txEl>
                                          </p:spTgt>
                                        </p:tgtEl>
                                      </p:cBhvr>
                                    </p:animEffect>
                                  </p:childTnLst>
                                </p:cTn>
                              </p:par>
                              <p:par>
                                <p:cTn id="40" presetID="14" presetClass="entr" presetSubtype="10" fill="hold"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8019"/>
          </a:xfrm>
        </p:spPr>
        <p:txBody>
          <a:bodyPr>
            <a:normAutofit fontScale="90000"/>
          </a:bodyPr>
          <a:lstStyle/>
          <a:p>
            <a:pPr lvl="0"/>
            <a:r>
              <a:rPr lang="en-US" b="1" dirty="0" smtClean="0">
                <a:solidFill>
                  <a:srgbClr val="FF0000"/>
                </a:solidFill>
                <a:latin typeface="Times New Roman" panose="02020603050405020304" pitchFamily="18" charset="0"/>
                <a:cs typeface="Times New Roman" panose="02020603050405020304" pitchFamily="18" charset="0"/>
              </a:rPr>
              <a:t>A 1. Types </a:t>
            </a:r>
            <a:r>
              <a:rPr lang="en-US" b="1" dirty="0">
                <a:solidFill>
                  <a:srgbClr val="FF0000"/>
                </a:solidFill>
                <a:latin typeface="Times New Roman" panose="02020603050405020304" pitchFamily="18" charset="0"/>
                <a:cs typeface="Times New Roman" panose="02020603050405020304" pitchFamily="18" charset="0"/>
              </a:rPr>
              <a:t>of academic writing</a:t>
            </a:r>
            <a:r>
              <a:rPr lang="en-US" b="1" dirty="0"/>
              <a:t/>
            </a:r>
            <a:br>
              <a:rPr lang="en-US" b="1" dirty="0"/>
            </a:br>
            <a:endParaRPr lang="en-US" dirty="0"/>
          </a:p>
        </p:txBody>
      </p:sp>
      <p:sp>
        <p:nvSpPr>
          <p:cNvPr id="3" name="Content Placeholder 2"/>
          <p:cNvSpPr>
            <a:spLocks noGrp="1"/>
          </p:cNvSpPr>
          <p:nvPr>
            <p:ph idx="1"/>
          </p:nvPr>
        </p:nvSpPr>
        <p:spPr>
          <a:xfrm>
            <a:off x="623843" y="974222"/>
            <a:ext cx="11006983" cy="5202742"/>
          </a:xfrm>
        </p:spPr>
        <p:txBody>
          <a:bodyPr>
            <a:normAutofit fontScale="92500" lnSpcReduction="10000"/>
          </a:bodyPr>
          <a:lstStyle/>
          <a:p>
            <a:r>
              <a:rPr lang="en-US" sz="2400" dirty="0">
                <a:solidFill>
                  <a:srgbClr val="FF0000"/>
                </a:solidFill>
                <a:latin typeface="Times New Roman" panose="02020603050405020304" pitchFamily="18" charset="0"/>
                <a:cs typeface="Times New Roman" panose="02020603050405020304" pitchFamily="18" charset="0"/>
              </a:rPr>
              <a:t>Notes</a:t>
            </a:r>
            <a:r>
              <a:rPr lang="en-US" sz="2400" dirty="0">
                <a:latin typeface="Times New Roman" panose="02020603050405020304" pitchFamily="18" charset="0"/>
                <a:cs typeface="Times New Roman" panose="02020603050405020304" pitchFamily="18" charset="0"/>
              </a:rPr>
              <a:t> : A written record of the main points of a text or lecture, for a student’s personal use.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Report</a:t>
            </a:r>
            <a:r>
              <a:rPr lang="en-US" sz="2400" dirty="0">
                <a:latin typeface="Times New Roman" panose="02020603050405020304" pitchFamily="18" charset="0"/>
                <a:cs typeface="Times New Roman" panose="02020603050405020304" pitchFamily="18" charset="0"/>
              </a:rPr>
              <a:t>: A description of something a student has done e.g. conducting a survey.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Project</a:t>
            </a:r>
            <a:r>
              <a:rPr lang="en-US" sz="2400" dirty="0">
                <a:latin typeface="Times New Roman" panose="02020603050405020304" pitchFamily="18" charset="0"/>
                <a:cs typeface="Times New Roman" panose="02020603050405020304" pitchFamily="18" charset="0"/>
              </a:rPr>
              <a:t> : A piece of research, either individual or group work, with the topic chosen by the student(s).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Essay</a:t>
            </a:r>
            <a:r>
              <a:rPr lang="en-US" sz="2400" dirty="0">
                <a:latin typeface="Times New Roman" panose="02020603050405020304" pitchFamily="18" charset="0"/>
                <a:cs typeface="Times New Roman" panose="02020603050405020304" pitchFamily="18" charset="0"/>
              </a:rPr>
              <a:t>: The most common type of written work, with the title given by the teacher, normally 1000–5000 words</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Dissertation/ Thesis </a:t>
            </a:r>
            <a:r>
              <a:rPr lang="en-US" sz="2400" dirty="0">
                <a:latin typeface="Times New Roman" panose="02020603050405020304" pitchFamily="18" charset="0"/>
                <a:cs typeface="Times New Roman" panose="02020603050405020304" pitchFamily="18" charset="0"/>
              </a:rPr>
              <a:t>: The longest piece of writing normally done by a student (20,000+ words) often for a higher degree, on a topic chosen by the student</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Paper </a:t>
            </a:r>
            <a:r>
              <a:rPr lang="en-US" sz="2400" dirty="0">
                <a:latin typeface="Times New Roman" panose="02020603050405020304" pitchFamily="18" charset="0"/>
                <a:cs typeface="Times New Roman" panose="02020603050405020304" pitchFamily="18" charset="0"/>
              </a:rPr>
              <a:t>: A general term for any academic essay, report, presentation or article. </a:t>
            </a:r>
          </a:p>
          <a:p>
            <a:pPr marL="0" indent="0">
              <a:buNone/>
            </a:pPr>
            <a:endParaRPr lang="en-US" dirty="0"/>
          </a:p>
        </p:txBody>
      </p:sp>
    </p:spTree>
    <p:extLst>
      <p:ext uri="{BB962C8B-B14F-4D97-AF65-F5344CB8AC3E}">
        <p14:creationId xmlns:p14="http://schemas.microsoft.com/office/powerpoint/2010/main" val="235837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1000"/>
                                        <p:tgtEl>
                                          <p:spTgt spid="3">
                                            <p:txEl>
                                              <p:pRg st="10" end="10"/>
                                            </p:txEl>
                                          </p:spTgt>
                                        </p:tgtEl>
                                      </p:cBhvr>
                                    </p:animEffect>
                                    <p:anim calcmode="lin" valueType="num">
                                      <p:cBhvr>
                                        <p:cTn id="5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0917"/>
            <a:ext cx="10515600" cy="1654708"/>
          </a:xfrm>
        </p:spPr>
        <p:txBody>
          <a:bodyPr>
            <a:normAutofit fontScale="90000"/>
          </a:bodyPr>
          <a:lstStyle/>
          <a:p>
            <a:r>
              <a:rPr lang="en-US" dirty="0"/>
              <a:t/>
            </a:r>
            <a:br>
              <a:rPr lang="en-US" dirty="0"/>
            </a:br>
            <a:r>
              <a:rPr lang="en-US" b="1" dirty="0">
                <a:solidFill>
                  <a:srgbClr val="FF0000"/>
                </a:solidFill>
                <a:latin typeface="Times New Roman" panose="02020603050405020304" pitchFamily="18" charset="0"/>
                <a:cs typeface="Times New Roman" panose="02020603050405020304" pitchFamily="18" charset="0"/>
              </a:rPr>
              <a:t>The four main types of academic writing: </a:t>
            </a: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endParaRPr lang="en-US" b="1" i="1" dirty="0">
              <a:solidFill>
                <a:srgbClr val="FF0000"/>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Descriptive </a:t>
            </a:r>
          </a:p>
          <a:p>
            <a:r>
              <a:rPr lang="en-US" sz="3200" dirty="0" smtClean="0">
                <a:latin typeface="Times New Roman" panose="02020603050405020304" pitchFamily="18" charset="0"/>
                <a:cs typeface="Times New Roman" panose="02020603050405020304" pitchFamily="18" charset="0"/>
              </a:rPr>
              <a:t>           Analytical</a:t>
            </a:r>
          </a:p>
          <a:p>
            <a:r>
              <a:rPr lang="en-US" sz="3200" dirty="0" smtClean="0">
                <a:latin typeface="Times New Roman" panose="02020603050405020304" pitchFamily="18" charset="0"/>
                <a:cs typeface="Times New Roman" panose="02020603050405020304" pitchFamily="18" charset="0"/>
              </a:rPr>
              <a:t>                  Persuasive</a:t>
            </a:r>
          </a:p>
          <a:p>
            <a:r>
              <a:rPr lang="en-US" sz="3200" dirty="0" smtClean="0">
                <a:latin typeface="Times New Roman" panose="02020603050405020304" pitchFamily="18" charset="0"/>
                <a:cs typeface="Times New Roman" panose="02020603050405020304" pitchFamily="18" charset="0"/>
              </a:rPr>
              <a:t>                               Critical</a:t>
            </a:r>
            <a:endParaRPr lang="en-US" sz="32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4520" y="1427384"/>
            <a:ext cx="2296014" cy="184785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8789" y="2408770"/>
            <a:ext cx="2305005" cy="214312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01017" y="4001294"/>
            <a:ext cx="2575560" cy="1158240"/>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77196" y="4440504"/>
            <a:ext cx="2466975" cy="1847850"/>
          </a:xfrm>
          <a:prstGeom prst="rect">
            <a:avLst/>
          </a:prstGeom>
        </p:spPr>
      </p:pic>
    </p:spTree>
    <p:extLst>
      <p:ext uri="{BB962C8B-B14F-4D97-AF65-F5344CB8AC3E}">
        <p14:creationId xmlns:p14="http://schemas.microsoft.com/office/powerpoint/2010/main" val="115686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000"/>
                                        <p:tgtEl>
                                          <p:spTgt spid="4">
                                            <p:txEl>
                                              <p:pRg st="0" end="0"/>
                                            </p:txEl>
                                          </p:spTgt>
                                        </p:tgtEl>
                                      </p:cBhvr>
                                    </p:animEffect>
                                    <p:anim calcmode="lin" valueType="num">
                                      <p:cBhvr>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ppt_w</p:attrName>
                                        </p:attrNameLst>
                                      </p:cBhvr>
                                      <p:tavLst>
                                        <p:tav tm="0">
                                          <p:val>
                                            <p:fltVal val="0"/>
                                          </p:val>
                                        </p:tav>
                                        <p:tav tm="100000">
                                          <p:val>
                                            <p:strVal val="#ppt_w"/>
                                          </p:val>
                                        </p:tav>
                                      </p:tavLst>
                                    </p:anim>
                                    <p:anim calcmode="lin" valueType="num">
                                      <p:cBhvr>
                                        <p:cTn id="19" dur="1000" fill="hold"/>
                                        <p:tgtEl>
                                          <p:spTgt spid="7"/>
                                        </p:tgtEl>
                                        <p:attrNameLst>
                                          <p:attrName>ppt_h</p:attrName>
                                        </p:attrNameLst>
                                      </p:cBhvr>
                                      <p:tavLst>
                                        <p:tav tm="0">
                                          <p:val>
                                            <p:fltVal val="0"/>
                                          </p:val>
                                        </p:tav>
                                        <p:tav tm="100000">
                                          <p:val>
                                            <p:strVal val="#ppt_h"/>
                                          </p:val>
                                        </p:tav>
                                      </p:tavLst>
                                    </p:anim>
                                    <p:anim calcmode="lin" valueType="num">
                                      <p:cBhvr>
                                        <p:cTn id="20" dur="1000" fill="hold"/>
                                        <p:tgtEl>
                                          <p:spTgt spid="7"/>
                                        </p:tgtEl>
                                        <p:attrNameLst>
                                          <p:attrName>style.rotation</p:attrName>
                                        </p:attrNameLst>
                                      </p:cBhvr>
                                      <p:tavLst>
                                        <p:tav tm="0">
                                          <p:val>
                                            <p:fltVal val="90"/>
                                          </p:val>
                                        </p:tav>
                                        <p:tav tm="100000">
                                          <p:val>
                                            <p:fltVal val="0"/>
                                          </p:val>
                                        </p:tav>
                                      </p:tavLst>
                                    </p:anim>
                                    <p:animEffect transition="in" filter="fade">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1000" fill="hold"/>
                                        <p:tgtEl>
                                          <p:spTgt spid="8"/>
                                        </p:tgtEl>
                                        <p:attrNameLst>
                                          <p:attrName>ppt_w</p:attrName>
                                        </p:attrNameLst>
                                      </p:cBhvr>
                                      <p:tavLst>
                                        <p:tav tm="0">
                                          <p:val>
                                            <p:fltVal val="0"/>
                                          </p:val>
                                        </p:tav>
                                        <p:tav tm="100000">
                                          <p:val>
                                            <p:strVal val="#ppt_w"/>
                                          </p:val>
                                        </p:tav>
                                      </p:tavLst>
                                    </p:anim>
                                    <p:anim calcmode="lin" valueType="num">
                                      <p:cBhvr>
                                        <p:cTn id="34" dur="1000" fill="hold"/>
                                        <p:tgtEl>
                                          <p:spTgt spid="8"/>
                                        </p:tgtEl>
                                        <p:attrNameLst>
                                          <p:attrName>ppt_h</p:attrName>
                                        </p:attrNameLst>
                                      </p:cBhvr>
                                      <p:tavLst>
                                        <p:tav tm="0">
                                          <p:val>
                                            <p:fltVal val="0"/>
                                          </p:val>
                                        </p:tav>
                                        <p:tav tm="100000">
                                          <p:val>
                                            <p:strVal val="#ppt_h"/>
                                          </p:val>
                                        </p:tav>
                                      </p:tavLst>
                                    </p:anim>
                                    <p:anim calcmode="lin" valueType="num">
                                      <p:cBhvr>
                                        <p:cTn id="35" dur="1000" fill="hold"/>
                                        <p:tgtEl>
                                          <p:spTgt spid="8"/>
                                        </p:tgtEl>
                                        <p:attrNameLst>
                                          <p:attrName>style.rotation</p:attrName>
                                        </p:attrNameLst>
                                      </p:cBhvr>
                                      <p:tavLst>
                                        <p:tav tm="0">
                                          <p:val>
                                            <p:fltVal val="90"/>
                                          </p:val>
                                        </p:tav>
                                        <p:tav tm="100000">
                                          <p:val>
                                            <p:fltVal val="0"/>
                                          </p:val>
                                        </p:tav>
                                      </p:tavLst>
                                    </p:anim>
                                    <p:animEffect transition="in" filter="fade">
                                      <p:cBhvr>
                                        <p:cTn id="36" dur="10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Effect transition="in" filter="fade">
                                      <p:cBhvr>
                                        <p:cTn id="41" dur="1000"/>
                                        <p:tgtEl>
                                          <p:spTgt spid="4">
                                            <p:txEl>
                                              <p:pRg st="2" end="2"/>
                                            </p:txEl>
                                          </p:spTgt>
                                        </p:tgtEl>
                                      </p:cBhvr>
                                    </p:animEffect>
                                    <p:anim calcmode="lin" valueType="num">
                                      <p:cBhvr>
                                        <p:cTn id="4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nodeType="click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p:cTn id="48" dur="1000" fill="hold"/>
                                        <p:tgtEl>
                                          <p:spTgt spid="9"/>
                                        </p:tgtEl>
                                        <p:attrNameLst>
                                          <p:attrName>ppt_w</p:attrName>
                                        </p:attrNameLst>
                                      </p:cBhvr>
                                      <p:tavLst>
                                        <p:tav tm="0">
                                          <p:val>
                                            <p:fltVal val="0"/>
                                          </p:val>
                                        </p:tav>
                                        <p:tav tm="100000">
                                          <p:val>
                                            <p:strVal val="#ppt_w"/>
                                          </p:val>
                                        </p:tav>
                                      </p:tavLst>
                                    </p:anim>
                                    <p:anim calcmode="lin" valueType="num">
                                      <p:cBhvr>
                                        <p:cTn id="49" dur="1000" fill="hold"/>
                                        <p:tgtEl>
                                          <p:spTgt spid="9"/>
                                        </p:tgtEl>
                                        <p:attrNameLst>
                                          <p:attrName>ppt_h</p:attrName>
                                        </p:attrNameLst>
                                      </p:cBhvr>
                                      <p:tavLst>
                                        <p:tav tm="0">
                                          <p:val>
                                            <p:fltVal val="0"/>
                                          </p:val>
                                        </p:tav>
                                        <p:tav tm="100000">
                                          <p:val>
                                            <p:strVal val="#ppt_h"/>
                                          </p:val>
                                        </p:tav>
                                      </p:tavLst>
                                    </p:anim>
                                    <p:anim calcmode="lin" valueType="num">
                                      <p:cBhvr>
                                        <p:cTn id="50" dur="1000" fill="hold"/>
                                        <p:tgtEl>
                                          <p:spTgt spid="9"/>
                                        </p:tgtEl>
                                        <p:attrNameLst>
                                          <p:attrName>style.rotation</p:attrName>
                                        </p:attrNameLst>
                                      </p:cBhvr>
                                      <p:tavLst>
                                        <p:tav tm="0">
                                          <p:val>
                                            <p:fltVal val="90"/>
                                          </p:val>
                                        </p:tav>
                                        <p:tav tm="100000">
                                          <p:val>
                                            <p:fltVal val="0"/>
                                          </p:val>
                                        </p:tav>
                                      </p:tavLst>
                                    </p:anim>
                                    <p:animEffect transition="in" filter="fade">
                                      <p:cBhvr>
                                        <p:cTn id="51" dur="10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3" end="3"/>
                                            </p:txEl>
                                          </p:spTgt>
                                        </p:tgtEl>
                                        <p:attrNameLst>
                                          <p:attrName>style.visibility</p:attrName>
                                        </p:attrNameLst>
                                      </p:cBhvr>
                                      <p:to>
                                        <p:strVal val="visible"/>
                                      </p:to>
                                    </p:set>
                                    <p:animEffect transition="in" filter="fade">
                                      <p:cBhvr>
                                        <p:cTn id="56" dur="1000"/>
                                        <p:tgtEl>
                                          <p:spTgt spid="4">
                                            <p:txEl>
                                              <p:pRg st="3" end="3"/>
                                            </p:txEl>
                                          </p:spTgt>
                                        </p:tgtEl>
                                      </p:cBhvr>
                                    </p:animEffect>
                                    <p:anim calcmode="lin" valueType="num">
                                      <p:cBhvr>
                                        <p:cTn id="5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1000" fill="hold"/>
                                        <p:tgtEl>
                                          <p:spTgt spid="10"/>
                                        </p:tgtEl>
                                        <p:attrNameLst>
                                          <p:attrName>ppt_w</p:attrName>
                                        </p:attrNameLst>
                                      </p:cBhvr>
                                      <p:tavLst>
                                        <p:tav tm="0">
                                          <p:val>
                                            <p:fltVal val="0"/>
                                          </p:val>
                                        </p:tav>
                                        <p:tav tm="100000">
                                          <p:val>
                                            <p:strVal val="#ppt_w"/>
                                          </p:val>
                                        </p:tav>
                                      </p:tavLst>
                                    </p:anim>
                                    <p:anim calcmode="lin" valueType="num">
                                      <p:cBhvr>
                                        <p:cTn id="64" dur="1000" fill="hold"/>
                                        <p:tgtEl>
                                          <p:spTgt spid="10"/>
                                        </p:tgtEl>
                                        <p:attrNameLst>
                                          <p:attrName>ppt_h</p:attrName>
                                        </p:attrNameLst>
                                      </p:cBhvr>
                                      <p:tavLst>
                                        <p:tav tm="0">
                                          <p:val>
                                            <p:fltVal val="0"/>
                                          </p:val>
                                        </p:tav>
                                        <p:tav tm="100000">
                                          <p:val>
                                            <p:strVal val="#ppt_h"/>
                                          </p:val>
                                        </p:tav>
                                      </p:tavLst>
                                    </p:anim>
                                    <p:anim calcmode="lin" valueType="num">
                                      <p:cBhvr>
                                        <p:cTn id="65" dur="1000" fill="hold"/>
                                        <p:tgtEl>
                                          <p:spTgt spid="10"/>
                                        </p:tgtEl>
                                        <p:attrNameLst>
                                          <p:attrName>style.rotation</p:attrName>
                                        </p:attrNameLst>
                                      </p:cBhvr>
                                      <p:tavLst>
                                        <p:tav tm="0">
                                          <p:val>
                                            <p:fltVal val="90"/>
                                          </p:val>
                                        </p:tav>
                                        <p:tav tm="100000">
                                          <p:val>
                                            <p:fltVal val="0"/>
                                          </p:val>
                                        </p:tav>
                                      </p:tavLst>
                                    </p:anim>
                                    <p:animEffect transition="in" filter="fade">
                                      <p:cBhvr>
                                        <p:cTn id="6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0019"/>
            <a:ext cx="10515600" cy="5706944"/>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In many academic texts you will need to </a:t>
            </a:r>
            <a:r>
              <a:rPr lang="en-US" dirty="0">
                <a:solidFill>
                  <a:srgbClr val="FF0000"/>
                </a:solidFill>
                <a:latin typeface="Times New Roman" panose="02020603050405020304" pitchFamily="18" charset="0"/>
                <a:cs typeface="Times New Roman" panose="02020603050405020304" pitchFamily="18" charset="0"/>
              </a:rPr>
              <a:t>use more than one type</a:t>
            </a:r>
            <a:r>
              <a:rPr lang="en-US" dirty="0">
                <a:latin typeface="Times New Roman" panose="02020603050405020304" pitchFamily="18" charset="0"/>
                <a:cs typeface="Times New Roman" panose="02020603050405020304" pitchFamily="18" charset="0"/>
              </a:rPr>
              <a:t>. For example, in an empirical thesis</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you will use </a:t>
            </a:r>
            <a:r>
              <a:rPr lang="en-US" dirty="0">
                <a:solidFill>
                  <a:srgbClr val="FF0000"/>
                </a:solidFill>
                <a:latin typeface="Times New Roman" panose="02020603050405020304" pitchFamily="18" charset="0"/>
                <a:cs typeface="Times New Roman" panose="02020603050405020304" pitchFamily="18" charset="0"/>
              </a:rPr>
              <a:t>critical writing </a:t>
            </a:r>
            <a:r>
              <a:rPr lang="en-US" dirty="0">
                <a:latin typeface="Times New Roman" panose="02020603050405020304" pitchFamily="18" charset="0"/>
                <a:cs typeface="Times New Roman" panose="02020603050405020304" pitchFamily="18" charset="0"/>
              </a:rPr>
              <a:t>in the </a:t>
            </a:r>
            <a:r>
              <a:rPr lang="en-US" dirty="0">
                <a:solidFill>
                  <a:srgbClr val="FF0000"/>
                </a:solidFill>
                <a:latin typeface="Times New Roman" panose="02020603050405020304" pitchFamily="18" charset="0"/>
                <a:cs typeface="Times New Roman" panose="02020603050405020304" pitchFamily="18" charset="0"/>
              </a:rPr>
              <a:t>literature review </a:t>
            </a:r>
            <a:r>
              <a:rPr lang="en-US" dirty="0">
                <a:latin typeface="Times New Roman" panose="02020603050405020304" pitchFamily="18" charset="0"/>
                <a:cs typeface="Times New Roman" panose="02020603050405020304" pitchFamily="18" charset="0"/>
              </a:rPr>
              <a:t>to show where there is a </a:t>
            </a:r>
            <a:r>
              <a:rPr lang="en-US" dirty="0">
                <a:solidFill>
                  <a:srgbClr val="FF0000"/>
                </a:solidFill>
                <a:latin typeface="Times New Roman" panose="02020603050405020304" pitchFamily="18" charset="0"/>
                <a:cs typeface="Times New Roman" panose="02020603050405020304" pitchFamily="18" charset="0"/>
              </a:rPr>
              <a:t>gap</a:t>
            </a:r>
            <a:r>
              <a:rPr lang="en-US" dirty="0">
                <a:latin typeface="Times New Roman" panose="02020603050405020304" pitchFamily="18" charset="0"/>
                <a:cs typeface="Times New Roman" panose="02020603050405020304" pitchFamily="18" charset="0"/>
              </a:rPr>
              <a:t> or opportunity in the existing </a:t>
            </a:r>
            <a:r>
              <a:rPr lang="en-US" dirty="0" smtClean="0">
                <a:latin typeface="Times New Roman" panose="02020603050405020304" pitchFamily="18" charset="0"/>
                <a:cs typeface="Times New Roman" panose="02020603050405020304" pitchFamily="18" charset="0"/>
              </a:rPr>
              <a:t>research</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a:t>
            </a:r>
            <a:r>
              <a:rPr lang="en-US" dirty="0">
                <a:solidFill>
                  <a:srgbClr val="FF0000"/>
                </a:solidFill>
                <a:latin typeface="Times New Roman" panose="02020603050405020304" pitchFamily="18" charset="0"/>
                <a:cs typeface="Times New Roman" panose="02020603050405020304" pitchFamily="18" charset="0"/>
              </a:rPr>
              <a:t>methods section </a:t>
            </a:r>
            <a:r>
              <a:rPr lang="en-US" dirty="0">
                <a:latin typeface="Times New Roman" panose="02020603050405020304" pitchFamily="18" charset="0"/>
                <a:cs typeface="Times New Roman" panose="02020603050405020304" pitchFamily="18" charset="0"/>
              </a:rPr>
              <a:t>will be mostly </a:t>
            </a:r>
            <a:r>
              <a:rPr lang="en-US" dirty="0">
                <a:solidFill>
                  <a:srgbClr val="FF0000"/>
                </a:solidFill>
                <a:latin typeface="Times New Roman" panose="02020603050405020304" pitchFamily="18" charset="0"/>
                <a:cs typeface="Times New Roman" panose="02020603050405020304" pitchFamily="18" charset="0"/>
              </a:rPr>
              <a:t>descriptive</a:t>
            </a:r>
            <a:r>
              <a:rPr lang="en-US" dirty="0">
                <a:latin typeface="Times New Roman" panose="02020603050405020304" pitchFamily="18" charset="0"/>
                <a:cs typeface="Times New Roman" panose="02020603050405020304" pitchFamily="18" charset="0"/>
              </a:rPr>
              <a:t> to </a:t>
            </a:r>
            <a:r>
              <a:rPr lang="en-US" dirty="0" err="1">
                <a:solidFill>
                  <a:srgbClr val="FF0000"/>
                </a:solidFill>
                <a:latin typeface="Times New Roman" panose="02020603050405020304" pitchFamily="18" charset="0"/>
                <a:cs typeface="Times New Roman" panose="02020603050405020304" pitchFamily="18" charset="0"/>
              </a:rPr>
              <a:t>summarise</a:t>
            </a:r>
            <a:r>
              <a:rPr lang="en-US" dirty="0">
                <a:latin typeface="Times New Roman" panose="02020603050405020304" pitchFamily="18" charset="0"/>
                <a:cs typeface="Times New Roman" panose="02020603050405020304" pitchFamily="18" charset="0"/>
              </a:rPr>
              <a:t> the methods used to collect and </a:t>
            </a:r>
            <a:r>
              <a:rPr lang="en-US" dirty="0" err="1">
                <a:latin typeface="Times New Roman" panose="02020603050405020304" pitchFamily="18" charset="0"/>
                <a:cs typeface="Times New Roman" panose="02020603050405020304" pitchFamily="18" charset="0"/>
              </a:rPr>
              <a:t>analyse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information</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a:t>
            </a:r>
            <a:r>
              <a:rPr lang="en-US" dirty="0">
                <a:solidFill>
                  <a:srgbClr val="FF0000"/>
                </a:solidFill>
                <a:latin typeface="Times New Roman" panose="02020603050405020304" pitchFamily="18" charset="0"/>
                <a:cs typeface="Times New Roman" panose="02020603050405020304" pitchFamily="18" charset="0"/>
              </a:rPr>
              <a:t>results section </a:t>
            </a:r>
            <a:r>
              <a:rPr lang="en-US" dirty="0">
                <a:latin typeface="Times New Roman" panose="02020603050405020304" pitchFamily="18" charset="0"/>
                <a:cs typeface="Times New Roman" panose="02020603050405020304" pitchFamily="18" charset="0"/>
              </a:rPr>
              <a:t>will be mostly </a:t>
            </a:r>
            <a:r>
              <a:rPr lang="en-US" dirty="0">
                <a:solidFill>
                  <a:srgbClr val="FF0000"/>
                </a:solidFill>
                <a:latin typeface="Times New Roman" panose="02020603050405020304" pitchFamily="18" charset="0"/>
                <a:cs typeface="Times New Roman" panose="02020603050405020304" pitchFamily="18" charset="0"/>
              </a:rPr>
              <a:t>descriptive and analytical </a:t>
            </a:r>
            <a:r>
              <a:rPr lang="en-US" dirty="0">
                <a:latin typeface="Times New Roman" panose="02020603050405020304" pitchFamily="18" charset="0"/>
                <a:cs typeface="Times New Roman" panose="02020603050405020304" pitchFamily="18" charset="0"/>
              </a:rPr>
              <a:t>as you </a:t>
            </a:r>
            <a:r>
              <a:rPr lang="en-US" dirty="0">
                <a:solidFill>
                  <a:srgbClr val="FF0000"/>
                </a:solidFill>
                <a:latin typeface="Times New Roman" panose="02020603050405020304" pitchFamily="18" charset="0"/>
                <a:cs typeface="Times New Roman" panose="02020603050405020304" pitchFamily="18" charset="0"/>
              </a:rPr>
              <a:t>report</a:t>
            </a:r>
            <a:r>
              <a:rPr lang="en-US" dirty="0">
                <a:latin typeface="Times New Roman" panose="02020603050405020304" pitchFamily="18" charset="0"/>
                <a:cs typeface="Times New Roman" panose="02020603050405020304" pitchFamily="18" charset="0"/>
              </a:rPr>
              <a:t> on the data you </a:t>
            </a:r>
            <a:r>
              <a:rPr lang="en-US" dirty="0" smtClean="0">
                <a:latin typeface="Times New Roman" panose="02020603050405020304" pitchFamily="18" charset="0"/>
                <a:cs typeface="Times New Roman" panose="02020603050405020304" pitchFamily="18" charset="0"/>
              </a:rPr>
              <a:t>collected</a:t>
            </a:r>
          </a:p>
          <a:p>
            <a:pPr lvl="0"/>
            <a:endParaRPr lang="en-US" dirty="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the </a:t>
            </a:r>
            <a:r>
              <a:rPr lang="en-US" dirty="0" smtClean="0">
                <a:solidFill>
                  <a:srgbClr val="FF0000"/>
                </a:solidFill>
                <a:latin typeface="Times New Roman" panose="02020603050405020304" pitchFamily="18" charset="0"/>
                <a:cs typeface="Times New Roman" panose="02020603050405020304" pitchFamily="18" charset="0"/>
              </a:rPr>
              <a:t>discussion section</a:t>
            </a:r>
            <a:r>
              <a:rPr lang="en-US" dirty="0" smtClean="0">
                <a:latin typeface="Times New Roman" panose="02020603050405020304" pitchFamily="18" charset="0"/>
                <a:cs typeface="Times New Roman" panose="02020603050405020304" pitchFamily="18" charset="0"/>
              </a:rPr>
              <a:t> is more </a:t>
            </a:r>
            <a:r>
              <a:rPr lang="en-US" dirty="0" smtClean="0">
                <a:solidFill>
                  <a:srgbClr val="FF0000"/>
                </a:solidFill>
                <a:latin typeface="Times New Roman" panose="02020603050405020304" pitchFamily="18" charset="0"/>
                <a:cs typeface="Times New Roman" panose="02020603050405020304" pitchFamily="18" charset="0"/>
              </a:rPr>
              <a:t>analytical,</a:t>
            </a:r>
            <a:r>
              <a:rPr lang="en-US" dirty="0" smtClean="0">
                <a:latin typeface="Times New Roman" panose="02020603050405020304" pitchFamily="18" charset="0"/>
                <a:cs typeface="Times New Roman" panose="02020603050405020304" pitchFamily="18" charset="0"/>
              </a:rPr>
              <a:t> as you </a:t>
            </a:r>
            <a:r>
              <a:rPr lang="en-US" dirty="0" smtClean="0">
                <a:solidFill>
                  <a:srgbClr val="FF0000"/>
                </a:solidFill>
                <a:latin typeface="Times New Roman" panose="02020603050405020304" pitchFamily="18" charset="0"/>
                <a:cs typeface="Times New Roman" panose="02020603050405020304" pitchFamily="18" charset="0"/>
              </a:rPr>
              <a:t>relate </a:t>
            </a:r>
            <a:r>
              <a:rPr lang="en-US" dirty="0" smtClean="0">
                <a:latin typeface="Times New Roman" panose="02020603050405020304" pitchFamily="18" charset="0"/>
                <a:cs typeface="Times New Roman" panose="02020603050405020304" pitchFamily="18" charset="0"/>
              </a:rPr>
              <a:t>your findings back to your research questions, and also </a:t>
            </a:r>
            <a:r>
              <a:rPr lang="en-US" dirty="0" smtClean="0">
                <a:solidFill>
                  <a:srgbClr val="FF0000"/>
                </a:solidFill>
                <a:latin typeface="Times New Roman" panose="02020603050405020304" pitchFamily="18" charset="0"/>
                <a:cs typeface="Times New Roman" panose="02020603050405020304" pitchFamily="18" charset="0"/>
              </a:rPr>
              <a:t>persuasive,</a:t>
            </a:r>
            <a:r>
              <a:rPr lang="en-US" dirty="0" smtClean="0">
                <a:latin typeface="Times New Roman" panose="02020603050405020304" pitchFamily="18" charset="0"/>
                <a:cs typeface="Times New Roman" panose="02020603050405020304" pitchFamily="18" charset="0"/>
              </a:rPr>
              <a:t> as you </a:t>
            </a:r>
            <a:r>
              <a:rPr lang="en-US" dirty="0" smtClean="0">
                <a:solidFill>
                  <a:srgbClr val="FF0000"/>
                </a:solidFill>
                <a:latin typeface="Times New Roman" panose="02020603050405020304" pitchFamily="18" charset="0"/>
                <a:cs typeface="Times New Roman" panose="02020603050405020304" pitchFamily="18" charset="0"/>
              </a:rPr>
              <a:t>propose</a:t>
            </a:r>
            <a:r>
              <a:rPr lang="en-US" dirty="0" smtClean="0">
                <a:latin typeface="Times New Roman" panose="02020603050405020304" pitchFamily="18" charset="0"/>
                <a:cs typeface="Times New Roman" panose="02020603050405020304" pitchFamily="18" charset="0"/>
              </a:rPr>
              <a:t> your interpretations of the findings</a:t>
            </a:r>
            <a:r>
              <a:rPr lang="en-US" dirty="0" smtClean="0"/>
              <a:t>.</a:t>
            </a:r>
            <a:endParaRPr lang="en-US" dirty="0"/>
          </a:p>
        </p:txBody>
      </p:sp>
    </p:spTree>
    <p:extLst>
      <p:ext uri="{BB962C8B-B14F-4D97-AF65-F5344CB8AC3E}">
        <p14:creationId xmlns:p14="http://schemas.microsoft.com/office/powerpoint/2010/main" val="266070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000"/>
                                        <p:tgtEl>
                                          <p:spTgt spid="3">
                                            <p:txEl>
                                              <p:pRg st="8" end="8"/>
                                            </p:txEl>
                                          </p:spTgt>
                                        </p:tgtEl>
                                      </p:cBhvr>
                                    </p:animEffect>
                                    <p:anim calcmode="lin" valueType="num">
                                      <p:cBhvr>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2184</Words>
  <Application>Microsoft Office PowerPoint</Application>
  <PresentationFormat>Widescreen</PresentationFormat>
  <Paragraphs>257</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Times New Roman</vt:lpstr>
      <vt:lpstr>Office Theme</vt:lpstr>
      <vt:lpstr>Academic Writing Section A</vt:lpstr>
      <vt:lpstr>Topics to be covered: 4 sections</vt:lpstr>
      <vt:lpstr>A: The writing process </vt:lpstr>
      <vt:lpstr> B: CARS model by Swale  </vt:lpstr>
      <vt:lpstr> C: Elements of writing</vt:lpstr>
      <vt:lpstr>D. Accuracy in writing </vt:lpstr>
      <vt:lpstr>A 1. Types of academic writing </vt:lpstr>
      <vt:lpstr> The four main types of academic writing:  </vt:lpstr>
      <vt:lpstr>PowerPoint Presentation</vt:lpstr>
      <vt:lpstr>Descriptive</vt:lpstr>
      <vt:lpstr>Analytical </vt:lpstr>
      <vt:lpstr>To make your writing more analytical:</vt:lpstr>
      <vt:lpstr>Persuasive</vt:lpstr>
      <vt:lpstr>To help reach your own point of view on the facts or ideas:</vt:lpstr>
      <vt:lpstr>To develop your argument</vt:lpstr>
      <vt:lpstr>To present your argument, make sure:</vt:lpstr>
      <vt:lpstr>Critical</vt:lpstr>
      <vt:lpstr>You need to </vt:lpstr>
      <vt:lpstr> 2. the format of long and short writing tasks</vt:lpstr>
      <vt:lpstr>3. The features of academic writing</vt:lpstr>
      <vt:lpstr>  4. Assessing internet sources critically </vt:lpstr>
      <vt:lpstr>5. Critical thinking  </vt:lpstr>
      <vt:lpstr>6. Avoiding plagiarism, Acknowledging sources</vt:lpstr>
      <vt:lpstr>Some practice</vt:lpstr>
      <vt:lpstr>7. summarizing and paraphrasing</vt:lpstr>
      <vt:lpstr>8. Brainstorming </vt:lpstr>
      <vt:lpstr>9. Outlines  </vt:lpstr>
      <vt:lpstr>  10. Finding key points and note-making</vt:lpstr>
      <vt:lpstr>11. The elements of effective paraphrasing and some techniques </vt:lpstr>
      <vt:lpstr>Techniques for paraphrasing</vt:lpstr>
      <vt:lpstr>Stages of summarizing</vt:lpstr>
      <vt:lpstr>13. References and quotations </vt:lpstr>
      <vt:lpstr>14. Abbreviations </vt:lpstr>
      <vt:lpstr>15. Proof-reading  </vt:lpstr>
      <vt:lpstr>        Time for a break?</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dc:title>
  <dc:creator>MRT www.Win2Farsi.com</dc:creator>
  <cp:lastModifiedBy>MRT www.Win2Farsi.com</cp:lastModifiedBy>
  <cp:revision>36</cp:revision>
  <dcterms:created xsi:type="dcterms:W3CDTF">2020-06-09T14:56:22Z</dcterms:created>
  <dcterms:modified xsi:type="dcterms:W3CDTF">2020-06-09T18:51:49Z</dcterms:modified>
</cp:coreProperties>
</file>